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28" r:id="rId1"/>
    <p:sldMasterId id="2147484141" r:id="rId2"/>
    <p:sldMasterId id="2147484157" r:id="rId3"/>
  </p:sldMasterIdLst>
  <p:notesMasterIdLst>
    <p:notesMasterId r:id="rId31"/>
  </p:notesMasterIdLst>
  <p:handoutMasterIdLst>
    <p:handoutMasterId r:id="rId32"/>
  </p:handoutMasterIdLst>
  <p:sldIdLst>
    <p:sldId id="520" r:id="rId4"/>
    <p:sldId id="533" r:id="rId5"/>
    <p:sldId id="511" r:id="rId6"/>
    <p:sldId id="545" r:id="rId7"/>
    <p:sldId id="565" r:id="rId8"/>
    <p:sldId id="566" r:id="rId9"/>
    <p:sldId id="567" r:id="rId10"/>
    <p:sldId id="568" r:id="rId11"/>
    <p:sldId id="569" r:id="rId12"/>
    <p:sldId id="570" r:id="rId13"/>
    <p:sldId id="571" r:id="rId14"/>
    <p:sldId id="553" r:id="rId15"/>
    <p:sldId id="535" r:id="rId16"/>
    <p:sldId id="556" r:id="rId17"/>
    <p:sldId id="557" r:id="rId18"/>
    <p:sldId id="558" r:id="rId19"/>
    <p:sldId id="559" r:id="rId20"/>
    <p:sldId id="536" r:id="rId21"/>
    <p:sldId id="258" r:id="rId22"/>
    <p:sldId id="265" r:id="rId23"/>
    <p:sldId id="266" r:id="rId24"/>
    <p:sldId id="274" r:id="rId25"/>
    <p:sldId id="269" r:id="rId26"/>
    <p:sldId id="551" r:id="rId27"/>
    <p:sldId id="549" r:id="rId28"/>
    <p:sldId id="550" r:id="rId29"/>
    <p:sldId id="480"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dzog"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168DA2"/>
    <a:srgbClr val="D3E28A"/>
    <a:srgbClr val="9BCED1"/>
    <a:srgbClr val="336166"/>
    <a:srgbClr val="0C4599"/>
    <a:srgbClr val="005058"/>
    <a:srgbClr val="5B656E"/>
    <a:srgbClr val="78D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85430" autoAdjust="0"/>
  </p:normalViewPr>
  <p:slideViewPr>
    <p:cSldViewPr>
      <p:cViewPr varScale="1">
        <p:scale>
          <a:sx n="70" d="100"/>
          <a:sy n="70" d="100"/>
        </p:scale>
        <p:origin x="1939" y="62"/>
      </p:cViewPr>
      <p:guideLst>
        <p:guide orient="horz" pos="2160"/>
        <p:guide pos="2880"/>
      </p:guideLst>
    </p:cSldViewPr>
  </p:slideViewPr>
  <p:outlineViewPr>
    <p:cViewPr>
      <p:scale>
        <a:sx n="33" d="100"/>
        <a:sy n="33" d="100"/>
      </p:scale>
      <p:origin x="0" y="167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AB870-F199-4A6E-B359-6EA55171148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A85E0E5-699B-4815-8AD9-9400E02D55E3}">
      <dgm:prSet phldrT="[Text]" custT="1"/>
      <dgm:spPr/>
      <dgm:t>
        <a:bodyPr/>
        <a:lstStyle/>
        <a:p>
          <a:pPr algn="l"/>
          <a:r>
            <a:rPr lang="en-US" sz="2400" dirty="0"/>
            <a:t>You are eligible if:</a:t>
          </a:r>
        </a:p>
      </dgm:t>
    </dgm:pt>
    <dgm:pt modelId="{B391F588-72C3-48FF-AC16-1AC793F923A8}" type="parTrans" cxnId="{1254484C-CA6D-442D-9A5D-AE4242F805B0}">
      <dgm:prSet/>
      <dgm:spPr/>
      <dgm:t>
        <a:bodyPr/>
        <a:lstStyle/>
        <a:p>
          <a:endParaRPr lang="en-US"/>
        </a:p>
      </dgm:t>
    </dgm:pt>
    <dgm:pt modelId="{9E40FFD2-D0AD-4B16-AC1C-2C9C6A449BAB}" type="sibTrans" cxnId="{1254484C-CA6D-442D-9A5D-AE4242F805B0}">
      <dgm:prSet/>
      <dgm:spPr/>
      <dgm:t>
        <a:bodyPr/>
        <a:lstStyle/>
        <a:p>
          <a:endParaRPr lang="en-US"/>
        </a:p>
      </dgm:t>
    </dgm:pt>
    <dgm:pt modelId="{84FFBD53-9079-4B81-A3C2-C816D09F925A}">
      <dgm:prSet phldrT="[Text]" custT="1"/>
      <dgm:spPr/>
      <dgm:t>
        <a:bodyPr/>
        <a:lstStyle/>
        <a:p>
          <a:r>
            <a:rPr lang="en-US" sz="2000" dirty="0"/>
            <a:t>Business, sole proprietor, independent contractor, self-employed individuals, 501(c)(3) nonprofit organizations, and other limited employers.  Other exceptions could apply if you are over 500 employees if you meet certain requirements.</a:t>
          </a:r>
        </a:p>
      </dgm:t>
    </dgm:pt>
    <dgm:pt modelId="{EC1EAAD0-3B4B-4655-8623-D1D8C8939C8E}" type="parTrans" cxnId="{07B3B01E-7738-470B-A82E-7E7ECC238469}">
      <dgm:prSet/>
      <dgm:spPr/>
      <dgm:t>
        <a:bodyPr/>
        <a:lstStyle/>
        <a:p>
          <a:endParaRPr lang="en-US"/>
        </a:p>
      </dgm:t>
    </dgm:pt>
    <dgm:pt modelId="{AB8B1A4C-CC4E-4CB2-937E-0102D410F96D}" type="sibTrans" cxnId="{07B3B01E-7738-470B-A82E-7E7ECC238469}">
      <dgm:prSet/>
      <dgm:spPr/>
      <dgm:t>
        <a:bodyPr/>
        <a:lstStyle/>
        <a:p>
          <a:endParaRPr lang="en-US"/>
        </a:p>
      </dgm:t>
    </dgm:pt>
    <dgm:pt modelId="{5F8746D5-18FB-4A37-A2F7-1FF9763D2435}">
      <dgm:prSet phldrT="[Text]" custT="1"/>
      <dgm:spPr/>
      <dgm:t>
        <a:bodyPr/>
        <a:lstStyle/>
        <a:p>
          <a:r>
            <a:rPr lang="en-US" sz="2000" dirty="0"/>
            <a:t>Practically if you are under 500 employees or are self employed you are most likely eligible for the program.</a:t>
          </a:r>
        </a:p>
      </dgm:t>
    </dgm:pt>
    <dgm:pt modelId="{3A740FB5-B1CB-4082-96B0-35532A286CC9}" type="parTrans" cxnId="{E14BFA75-A782-4ADC-A476-8E65E0D33E39}">
      <dgm:prSet/>
      <dgm:spPr/>
      <dgm:t>
        <a:bodyPr/>
        <a:lstStyle/>
        <a:p>
          <a:endParaRPr lang="en-US"/>
        </a:p>
      </dgm:t>
    </dgm:pt>
    <dgm:pt modelId="{7C715EA1-5552-40D4-9785-FF3F04B1D244}" type="sibTrans" cxnId="{E14BFA75-A782-4ADC-A476-8E65E0D33E39}">
      <dgm:prSet/>
      <dgm:spPr/>
      <dgm:t>
        <a:bodyPr/>
        <a:lstStyle/>
        <a:p>
          <a:endParaRPr lang="en-US"/>
        </a:p>
      </dgm:t>
    </dgm:pt>
    <dgm:pt modelId="{9C2F84E2-E4F4-4323-B528-64FE9FC60C2B}" type="pres">
      <dgm:prSet presAssocID="{A52AB870-F199-4A6E-B359-6EA55171148A}" presName="linear" presStyleCnt="0">
        <dgm:presLayoutVars>
          <dgm:dir/>
          <dgm:animLvl val="lvl"/>
          <dgm:resizeHandles val="exact"/>
        </dgm:presLayoutVars>
      </dgm:prSet>
      <dgm:spPr/>
    </dgm:pt>
    <dgm:pt modelId="{B26F5B84-DF0E-4DDC-B5F1-0D1EF3AF05AD}" type="pres">
      <dgm:prSet presAssocID="{2A85E0E5-699B-4815-8AD9-9400E02D55E3}" presName="parentLin" presStyleCnt="0"/>
      <dgm:spPr/>
    </dgm:pt>
    <dgm:pt modelId="{B41F95BE-4F9D-4C9D-8E6E-832D84A3EF53}" type="pres">
      <dgm:prSet presAssocID="{2A85E0E5-699B-4815-8AD9-9400E02D55E3}" presName="parentLeftMargin" presStyleLbl="node1" presStyleIdx="0" presStyleCnt="1"/>
      <dgm:spPr/>
    </dgm:pt>
    <dgm:pt modelId="{72D09904-4554-4D2B-9195-0225D259EA18}" type="pres">
      <dgm:prSet presAssocID="{2A85E0E5-699B-4815-8AD9-9400E02D55E3}" presName="parentText" presStyleLbl="node1" presStyleIdx="0" presStyleCnt="1" custScaleX="61085" custScaleY="40870" custLinFactNeighborX="-94812" custLinFactNeighborY="-41580">
        <dgm:presLayoutVars>
          <dgm:chMax val="0"/>
          <dgm:bulletEnabled val="1"/>
        </dgm:presLayoutVars>
      </dgm:prSet>
      <dgm:spPr/>
    </dgm:pt>
    <dgm:pt modelId="{C4B951F8-B297-4A59-9419-0D649C4AD6A3}" type="pres">
      <dgm:prSet presAssocID="{2A85E0E5-699B-4815-8AD9-9400E02D55E3}" presName="negativeSpace" presStyleCnt="0"/>
      <dgm:spPr/>
    </dgm:pt>
    <dgm:pt modelId="{FF06875A-36CA-4369-8DC4-E3615FE29A67}" type="pres">
      <dgm:prSet presAssocID="{2A85E0E5-699B-4815-8AD9-9400E02D55E3}" presName="childText" presStyleLbl="conFgAcc1" presStyleIdx="0" presStyleCnt="1" custScaleY="88138" custLinFactNeighborX="1243" custLinFactNeighborY="-9246">
        <dgm:presLayoutVars>
          <dgm:bulletEnabled val="1"/>
        </dgm:presLayoutVars>
      </dgm:prSet>
      <dgm:spPr/>
    </dgm:pt>
  </dgm:ptLst>
  <dgm:cxnLst>
    <dgm:cxn modelId="{07B3B01E-7738-470B-A82E-7E7ECC238469}" srcId="{2A85E0E5-699B-4815-8AD9-9400E02D55E3}" destId="{84FFBD53-9079-4B81-A3C2-C816D09F925A}" srcOrd="0" destOrd="0" parTransId="{EC1EAAD0-3B4B-4655-8623-D1D8C8939C8E}" sibTransId="{AB8B1A4C-CC4E-4CB2-937E-0102D410F96D}"/>
    <dgm:cxn modelId="{4C1FB021-2877-4BF0-B391-339ACE83A6BB}" type="presOf" srcId="{2A85E0E5-699B-4815-8AD9-9400E02D55E3}" destId="{B41F95BE-4F9D-4C9D-8E6E-832D84A3EF53}" srcOrd="0" destOrd="0" presId="urn:microsoft.com/office/officeart/2005/8/layout/list1"/>
    <dgm:cxn modelId="{74B47531-B633-494D-B05D-0348DBA2B5CA}" type="presOf" srcId="{5F8746D5-18FB-4A37-A2F7-1FF9763D2435}" destId="{FF06875A-36CA-4369-8DC4-E3615FE29A67}" srcOrd="0" destOrd="1" presId="urn:microsoft.com/office/officeart/2005/8/layout/list1"/>
    <dgm:cxn modelId="{1254484C-CA6D-442D-9A5D-AE4242F805B0}" srcId="{A52AB870-F199-4A6E-B359-6EA55171148A}" destId="{2A85E0E5-699B-4815-8AD9-9400E02D55E3}" srcOrd="0" destOrd="0" parTransId="{B391F588-72C3-48FF-AC16-1AC793F923A8}" sibTransId="{9E40FFD2-D0AD-4B16-AC1C-2C9C6A449BAB}"/>
    <dgm:cxn modelId="{3C50F752-1C99-45B5-A28E-DC1CCE4CFA9F}" type="presOf" srcId="{2A85E0E5-699B-4815-8AD9-9400E02D55E3}" destId="{72D09904-4554-4D2B-9195-0225D259EA18}" srcOrd="1" destOrd="0" presId="urn:microsoft.com/office/officeart/2005/8/layout/list1"/>
    <dgm:cxn modelId="{E14BFA75-A782-4ADC-A476-8E65E0D33E39}" srcId="{2A85E0E5-699B-4815-8AD9-9400E02D55E3}" destId="{5F8746D5-18FB-4A37-A2F7-1FF9763D2435}" srcOrd="1" destOrd="0" parTransId="{3A740FB5-B1CB-4082-96B0-35532A286CC9}" sibTransId="{7C715EA1-5552-40D4-9785-FF3F04B1D244}"/>
    <dgm:cxn modelId="{C044CC7E-2993-4954-A87C-AA88C501B9D4}" type="presOf" srcId="{84FFBD53-9079-4B81-A3C2-C816D09F925A}" destId="{FF06875A-36CA-4369-8DC4-E3615FE29A67}" srcOrd="0" destOrd="0" presId="urn:microsoft.com/office/officeart/2005/8/layout/list1"/>
    <dgm:cxn modelId="{EF28CAD0-35DF-4342-A0F6-10923CDC19AA}" type="presOf" srcId="{A52AB870-F199-4A6E-B359-6EA55171148A}" destId="{9C2F84E2-E4F4-4323-B528-64FE9FC60C2B}" srcOrd="0" destOrd="0" presId="urn:microsoft.com/office/officeart/2005/8/layout/list1"/>
    <dgm:cxn modelId="{B4A1EC04-02B1-44EC-A681-ACBEB0DF8F1B}" type="presParOf" srcId="{9C2F84E2-E4F4-4323-B528-64FE9FC60C2B}" destId="{B26F5B84-DF0E-4DDC-B5F1-0D1EF3AF05AD}" srcOrd="0" destOrd="0" presId="urn:microsoft.com/office/officeart/2005/8/layout/list1"/>
    <dgm:cxn modelId="{752AE20B-1A35-4638-B822-3EB6F9013A52}" type="presParOf" srcId="{B26F5B84-DF0E-4DDC-B5F1-0D1EF3AF05AD}" destId="{B41F95BE-4F9D-4C9D-8E6E-832D84A3EF53}" srcOrd="0" destOrd="0" presId="urn:microsoft.com/office/officeart/2005/8/layout/list1"/>
    <dgm:cxn modelId="{3075BDCF-F53F-4883-8BBA-337E8AA0B644}" type="presParOf" srcId="{B26F5B84-DF0E-4DDC-B5F1-0D1EF3AF05AD}" destId="{72D09904-4554-4D2B-9195-0225D259EA18}" srcOrd="1" destOrd="0" presId="urn:microsoft.com/office/officeart/2005/8/layout/list1"/>
    <dgm:cxn modelId="{8B8D89FD-F29A-46B8-A11D-F82FCB3D0FCF}" type="presParOf" srcId="{9C2F84E2-E4F4-4323-B528-64FE9FC60C2B}" destId="{C4B951F8-B297-4A59-9419-0D649C4AD6A3}" srcOrd="1" destOrd="0" presId="urn:microsoft.com/office/officeart/2005/8/layout/list1"/>
    <dgm:cxn modelId="{9FA3DDBF-76C8-4BF0-9536-E045E9A1A9F5}" type="presParOf" srcId="{9C2F84E2-E4F4-4323-B528-64FE9FC60C2B}" destId="{FF06875A-36CA-4369-8DC4-E3615FE29A6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62EAA-39BC-4555-BCA5-47959682B1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1F8546-11A9-46D9-A83A-350DF5023C0C}">
      <dgm:prSet phldrT="[Text]"/>
      <dgm:spPr/>
      <dgm:t>
        <a:bodyPr/>
        <a:lstStyle/>
        <a:p>
          <a:r>
            <a:rPr lang="en-US" dirty="0"/>
            <a:t>How do I apply for the PPP loan?</a:t>
          </a:r>
        </a:p>
      </dgm:t>
    </dgm:pt>
    <dgm:pt modelId="{B15C34A4-7A96-44F1-880A-0166FD16D6EE}" type="parTrans" cxnId="{E086431F-30AD-4DB8-9F06-9BA0D2B90413}">
      <dgm:prSet/>
      <dgm:spPr/>
      <dgm:t>
        <a:bodyPr/>
        <a:lstStyle/>
        <a:p>
          <a:endParaRPr lang="en-US"/>
        </a:p>
      </dgm:t>
    </dgm:pt>
    <dgm:pt modelId="{A4DA2826-3592-4114-A3E1-2EAC40F1BC27}" type="sibTrans" cxnId="{E086431F-30AD-4DB8-9F06-9BA0D2B90413}">
      <dgm:prSet/>
      <dgm:spPr/>
      <dgm:t>
        <a:bodyPr/>
        <a:lstStyle/>
        <a:p>
          <a:endParaRPr lang="en-US"/>
        </a:p>
      </dgm:t>
    </dgm:pt>
    <dgm:pt modelId="{9903FC1B-1A1D-442E-A63B-8C8769B7BB70}">
      <dgm:prSet phldrT="[Text]"/>
      <dgm:spPr/>
      <dgm:t>
        <a:bodyPr/>
        <a:lstStyle/>
        <a:p>
          <a:r>
            <a:rPr lang="en-US" dirty="0"/>
            <a:t>To apply, businesses must:</a:t>
          </a:r>
        </a:p>
      </dgm:t>
    </dgm:pt>
    <dgm:pt modelId="{149131CB-CFB8-4E53-92A3-0D5B1A35E647}" type="parTrans" cxnId="{63A7367D-07CD-4076-A200-BC115A262489}">
      <dgm:prSet/>
      <dgm:spPr/>
      <dgm:t>
        <a:bodyPr/>
        <a:lstStyle/>
        <a:p>
          <a:endParaRPr lang="en-US"/>
        </a:p>
      </dgm:t>
    </dgm:pt>
    <dgm:pt modelId="{2256D682-DEA1-4680-86F4-6AC6BE3D49AC}" type="sibTrans" cxnId="{63A7367D-07CD-4076-A200-BC115A262489}">
      <dgm:prSet/>
      <dgm:spPr/>
      <dgm:t>
        <a:bodyPr/>
        <a:lstStyle/>
        <a:p>
          <a:endParaRPr lang="en-US"/>
        </a:p>
      </dgm:t>
    </dgm:pt>
    <dgm:pt modelId="{BD3BE54B-C17F-4999-992C-17484AB738BB}">
      <dgm:prSet phldrT="[Text]"/>
      <dgm:spPr/>
      <dgm:t>
        <a:bodyPr/>
        <a:lstStyle/>
        <a:p>
          <a:r>
            <a:rPr lang="en-US" dirty="0"/>
            <a:t>Sign a certification that the loan is for eligible purposes.</a:t>
          </a:r>
        </a:p>
      </dgm:t>
    </dgm:pt>
    <dgm:pt modelId="{B3E99456-9B95-4C9B-B6B4-F40E0643F323}" type="parTrans" cxnId="{6EBAE853-1C9F-47B8-9EBA-3204AE7C44A8}">
      <dgm:prSet/>
      <dgm:spPr/>
      <dgm:t>
        <a:bodyPr/>
        <a:lstStyle/>
        <a:p>
          <a:endParaRPr lang="en-US"/>
        </a:p>
      </dgm:t>
    </dgm:pt>
    <dgm:pt modelId="{DA8D54EA-68A9-4D2C-B918-419C77F2AD4C}" type="sibTrans" cxnId="{6EBAE853-1C9F-47B8-9EBA-3204AE7C44A8}">
      <dgm:prSet/>
      <dgm:spPr/>
      <dgm:t>
        <a:bodyPr/>
        <a:lstStyle/>
        <a:p>
          <a:endParaRPr lang="en-US"/>
        </a:p>
      </dgm:t>
    </dgm:pt>
    <dgm:pt modelId="{54AB04E5-0121-4F8E-B2A7-0357C287C697}">
      <dgm:prSet phldrT="[Text]"/>
      <dgm:spPr/>
      <dgm:t>
        <a:bodyPr/>
        <a:lstStyle/>
        <a:p>
          <a:r>
            <a:rPr lang="en-US" dirty="0"/>
            <a:t>You should consult with your bank as to whether it is participating.  You can apply through any existing SBA 7(a) lender or through any federally insured depository institution, federally insured credit union, and Farm Credit System institution that is participating. </a:t>
          </a:r>
        </a:p>
      </dgm:t>
    </dgm:pt>
    <dgm:pt modelId="{622CD5F9-F927-477A-B3F4-C69D4F12C208}" type="parTrans" cxnId="{0CCFDC97-E79B-4FD3-B294-66FA1BAB5041}">
      <dgm:prSet/>
      <dgm:spPr/>
      <dgm:t>
        <a:bodyPr/>
        <a:lstStyle/>
        <a:p>
          <a:endParaRPr lang="en-US"/>
        </a:p>
      </dgm:t>
    </dgm:pt>
    <dgm:pt modelId="{ED8FD2C7-F1B1-4DB4-B56A-9EF741D3D40C}" type="sibTrans" cxnId="{0CCFDC97-E79B-4FD3-B294-66FA1BAB5041}">
      <dgm:prSet/>
      <dgm:spPr/>
      <dgm:t>
        <a:bodyPr/>
        <a:lstStyle/>
        <a:p>
          <a:endParaRPr lang="en-US"/>
        </a:p>
      </dgm:t>
    </dgm:pt>
    <dgm:pt modelId="{499B1263-58F0-4FE7-BD89-6F8D6E08F95D}">
      <dgm:prSet/>
      <dgm:spPr/>
      <dgm:t>
        <a:bodyPr/>
        <a:lstStyle/>
        <a:p>
          <a:r>
            <a:rPr lang="en-US" dirty="0"/>
            <a:t>Complete an application</a:t>
          </a:r>
        </a:p>
      </dgm:t>
    </dgm:pt>
    <dgm:pt modelId="{4D34E3A0-8FD9-45A7-B62D-11642E8E483F}" type="parTrans" cxnId="{7AC3A7F8-199A-4C0E-99C0-D1219629D982}">
      <dgm:prSet/>
      <dgm:spPr/>
      <dgm:t>
        <a:bodyPr/>
        <a:lstStyle/>
        <a:p>
          <a:endParaRPr lang="en-US"/>
        </a:p>
      </dgm:t>
    </dgm:pt>
    <dgm:pt modelId="{1B8B356B-3916-46D6-B2BF-C2F741E1D28C}" type="sibTrans" cxnId="{7AC3A7F8-199A-4C0E-99C0-D1219629D982}">
      <dgm:prSet/>
      <dgm:spPr/>
      <dgm:t>
        <a:bodyPr/>
        <a:lstStyle/>
        <a:p>
          <a:endParaRPr lang="en-US"/>
        </a:p>
      </dgm:t>
    </dgm:pt>
    <dgm:pt modelId="{6EFF2771-59EA-4E67-B5B6-57D335C81B39}">
      <dgm:prSet phldrT="[Text]"/>
      <dgm:spPr/>
      <dgm:t>
        <a:bodyPr/>
        <a:lstStyle/>
        <a:p>
          <a:r>
            <a:rPr lang="en-US" dirty="0"/>
            <a:t>A list of participating lenders can be found here:</a:t>
          </a:r>
        </a:p>
      </dgm:t>
    </dgm:pt>
    <dgm:pt modelId="{D4275704-22F5-4BB0-9439-A9F0636FEB1B}" type="parTrans" cxnId="{DCB48A74-6BDC-4EF7-B0DE-EC5B87D8D43F}">
      <dgm:prSet/>
      <dgm:spPr/>
      <dgm:t>
        <a:bodyPr/>
        <a:lstStyle/>
        <a:p>
          <a:endParaRPr lang="en-US"/>
        </a:p>
      </dgm:t>
    </dgm:pt>
    <dgm:pt modelId="{55E7DB0F-D228-4170-9904-01BBD9BF69AA}" type="sibTrans" cxnId="{DCB48A74-6BDC-4EF7-B0DE-EC5B87D8D43F}">
      <dgm:prSet/>
      <dgm:spPr/>
      <dgm:t>
        <a:bodyPr/>
        <a:lstStyle/>
        <a:p>
          <a:endParaRPr lang="en-US"/>
        </a:p>
      </dgm:t>
    </dgm:pt>
    <dgm:pt modelId="{98DC3F97-196C-462B-96A9-78A4BF4F3F9D}">
      <dgm:prSet phldrT="[Text]"/>
      <dgm:spPr/>
      <dgm:t>
        <a:bodyPr/>
        <a:lstStyle/>
        <a:p>
          <a:pPr>
            <a:buNone/>
          </a:pPr>
          <a:r>
            <a:rPr lang="en-US" b="1" dirty="0"/>
            <a:t>	www.sba.gov/paycheckprotection/find </a:t>
          </a:r>
        </a:p>
      </dgm:t>
    </dgm:pt>
    <dgm:pt modelId="{F1B45B9E-335C-4E70-AA2C-7A0E8E807E8D}" type="parTrans" cxnId="{39BEDEE8-28AE-452E-A8EB-117A0520028D}">
      <dgm:prSet/>
      <dgm:spPr/>
      <dgm:t>
        <a:bodyPr/>
        <a:lstStyle/>
        <a:p>
          <a:endParaRPr lang="en-US"/>
        </a:p>
      </dgm:t>
    </dgm:pt>
    <dgm:pt modelId="{9B5771B4-FC93-4357-8A12-09A8621EACD1}" type="sibTrans" cxnId="{39BEDEE8-28AE-452E-A8EB-117A0520028D}">
      <dgm:prSet/>
      <dgm:spPr/>
      <dgm:t>
        <a:bodyPr/>
        <a:lstStyle/>
        <a:p>
          <a:endParaRPr lang="en-US"/>
        </a:p>
      </dgm:t>
    </dgm:pt>
    <dgm:pt modelId="{4D7DC068-855B-449B-93DE-DC938A5221AF}">
      <dgm:prSet/>
      <dgm:spPr/>
      <dgm:t>
        <a:bodyPr/>
        <a:lstStyle/>
        <a:p>
          <a:r>
            <a:rPr lang="en-US" dirty="0"/>
            <a:t>Be prepared to provide documentation verifying the number of headcount on staff and average monthly payroll.</a:t>
          </a:r>
        </a:p>
      </dgm:t>
    </dgm:pt>
    <dgm:pt modelId="{4CFCA16D-9A17-4109-A5A4-D5748C9427F0}" type="parTrans" cxnId="{6F51BE3D-CF3E-4303-917C-89A1B93CD0A8}">
      <dgm:prSet/>
      <dgm:spPr/>
      <dgm:t>
        <a:bodyPr/>
        <a:lstStyle/>
        <a:p>
          <a:endParaRPr lang="en-US"/>
        </a:p>
      </dgm:t>
    </dgm:pt>
    <dgm:pt modelId="{003273EC-BDA1-41F4-A526-1663D28C7C66}" type="sibTrans" cxnId="{6F51BE3D-CF3E-4303-917C-89A1B93CD0A8}">
      <dgm:prSet/>
      <dgm:spPr/>
      <dgm:t>
        <a:bodyPr/>
        <a:lstStyle/>
        <a:p>
          <a:endParaRPr lang="en-US"/>
        </a:p>
      </dgm:t>
    </dgm:pt>
    <dgm:pt modelId="{B0C6B788-6071-423C-AB3D-1AD1C8B91248}" type="pres">
      <dgm:prSet presAssocID="{9DD62EAA-39BC-4555-BCA5-47959682B1B9}" presName="linear" presStyleCnt="0">
        <dgm:presLayoutVars>
          <dgm:dir/>
          <dgm:animLvl val="lvl"/>
          <dgm:resizeHandles val="exact"/>
        </dgm:presLayoutVars>
      </dgm:prSet>
      <dgm:spPr/>
    </dgm:pt>
    <dgm:pt modelId="{A7A20006-A664-40B7-B7B1-3A189530A6D9}" type="pres">
      <dgm:prSet presAssocID="{CC1F8546-11A9-46D9-A83A-350DF5023C0C}" presName="parentLin" presStyleCnt="0"/>
      <dgm:spPr/>
    </dgm:pt>
    <dgm:pt modelId="{47217464-EAB9-4716-9589-0BACF4B5BD6A}" type="pres">
      <dgm:prSet presAssocID="{CC1F8546-11A9-46D9-A83A-350DF5023C0C}" presName="parentLeftMargin" presStyleLbl="node1" presStyleIdx="0" presStyleCnt="2"/>
      <dgm:spPr/>
    </dgm:pt>
    <dgm:pt modelId="{27A7EFDC-EB70-4420-886B-F2D27FBF3A17}" type="pres">
      <dgm:prSet presAssocID="{CC1F8546-11A9-46D9-A83A-350DF5023C0C}" presName="parentText" presStyleLbl="node1" presStyleIdx="0" presStyleCnt="2">
        <dgm:presLayoutVars>
          <dgm:chMax val="0"/>
          <dgm:bulletEnabled val="1"/>
        </dgm:presLayoutVars>
      </dgm:prSet>
      <dgm:spPr/>
    </dgm:pt>
    <dgm:pt modelId="{19CA9935-92A1-438F-BE86-DE49B9A03BB7}" type="pres">
      <dgm:prSet presAssocID="{CC1F8546-11A9-46D9-A83A-350DF5023C0C}" presName="negativeSpace" presStyleCnt="0"/>
      <dgm:spPr/>
    </dgm:pt>
    <dgm:pt modelId="{EB88DBC1-1D96-45F1-8798-820640BE1B00}" type="pres">
      <dgm:prSet presAssocID="{CC1F8546-11A9-46D9-A83A-350DF5023C0C}" presName="childText" presStyleLbl="conFgAcc1" presStyleIdx="0" presStyleCnt="2">
        <dgm:presLayoutVars>
          <dgm:bulletEnabled val="1"/>
        </dgm:presLayoutVars>
      </dgm:prSet>
      <dgm:spPr/>
    </dgm:pt>
    <dgm:pt modelId="{046E3761-7BFF-4BBA-B59E-46FFCE95551F}" type="pres">
      <dgm:prSet presAssocID="{A4DA2826-3592-4114-A3E1-2EAC40F1BC27}" presName="spaceBetweenRectangles" presStyleCnt="0"/>
      <dgm:spPr/>
    </dgm:pt>
    <dgm:pt modelId="{8AD2B5F3-C41E-4F6A-AD6B-24FF5B7556D8}" type="pres">
      <dgm:prSet presAssocID="{9903FC1B-1A1D-442E-A63B-8C8769B7BB70}" presName="parentLin" presStyleCnt="0"/>
      <dgm:spPr/>
    </dgm:pt>
    <dgm:pt modelId="{9DCBC2B1-A49B-4544-9F83-47A589E07967}" type="pres">
      <dgm:prSet presAssocID="{9903FC1B-1A1D-442E-A63B-8C8769B7BB70}" presName="parentLeftMargin" presStyleLbl="node1" presStyleIdx="0" presStyleCnt="2"/>
      <dgm:spPr/>
    </dgm:pt>
    <dgm:pt modelId="{E738B749-44F2-4A48-8D0A-384E13C79AFB}" type="pres">
      <dgm:prSet presAssocID="{9903FC1B-1A1D-442E-A63B-8C8769B7BB70}" presName="parentText" presStyleLbl="node1" presStyleIdx="1" presStyleCnt="2">
        <dgm:presLayoutVars>
          <dgm:chMax val="0"/>
          <dgm:bulletEnabled val="1"/>
        </dgm:presLayoutVars>
      </dgm:prSet>
      <dgm:spPr/>
    </dgm:pt>
    <dgm:pt modelId="{36CF4DAE-EECD-4D67-B251-3925FC1764E6}" type="pres">
      <dgm:prSet presAssocID="{9903FC1B-1A1D-442E-A63B-8C8769B7BB70}" presName="negativeSpace" presStyleCnt="0"/>
      <dgm:spPr/>
    </dgm:pt>
    <dgm:pt modelId="{498CE089-88E6-4FB8-8A6D-8E9FC354D49A}" type="pres">
      <dgm:prSet presAssocID="{9903FC1B-1A1D-442E-A63B-8C8769B7BB70}" presName="childText" presStyleLbl="conFgAcc1" presStyleIdx="1" presStyleCnt="2">
        <dgm:presLayoutVars>
          <dgm:bulletEnabled val="1"/>
        </dgm:presLayoutVars>
      </dgm:prSet>
      <dgm:spPr/>
    </dgm:pt>
  </dgm:ptLst>
  <dgm:cxnLst>
    <dgm:cxn modelId="{C2E7FE01-5F94-43D3-8361-A99D7492AC96}" type="presOf" srcId="{98DC3F97-196C-462B-96A9-78A4BF4F3F9D}" destId="{EB88DBC1-1D96-45F1-8798-820640BE1B00}" srcOrd="0" destOrd="2" presId="urn:microsoft.com/office/officeart/2005/8/layout/list1"/>
    <dgm:cxn modelId="{EF895E0F-3DD3-4783-906A-1BC1D551DD0D}" type="presOf" srcId="{CC1F8546-11A9-46D9-A83A-350DF5023C0C}" destId="{47217464-EAB9-4716-9589-0BACF4B5BD6A}" srcOrd="0" destOrd="0" presId="urn:microsoft.com/office/officeart/2005/8/layout/list1"/>
    <dgm:cxn modelId="{E086431F-30AD-4DB8-9F06-9BA0D2B90413}" srcId="{9DD62EAA-39BC-4555-BCA5-47959682B1B9}" destId="{CC1F8546-11A9-46D9-A83A-350DF5023C0C}" srcOrd="0" destOrd="0" parTransId="{B15C34A4-7A96-44F1-880A-0166FD16D6EE}" sibTransId="{A4DA2826-3592-4114-A3E1-2EAC40F1BC27}"/>
    <dgm:cxn modelId="{6F51BE3D-CF3E-4303-917C-89A1B93CD0A8}" srcId="{9903FC1B-1A1D-442E-A63B-8C8769B7BB70}" destId="{4D7DC068-855B-449B-93DE-DC938A5221AF}" srcOrd="2" destOrd="0" parTransId="{4CFCA16D-9A17-4109-A5A4-D5748C9427F0}" sibTransId="{003273EC-BDA1-41F4-A526-1663D28C7C66}"/>
    <dgm:cxn modelId="{56E6F564-0A21-4838-9042-BA40A24AD06D}" type="presOf" srcId="{CC1F8546-11A9-46D9-A83A-350DF5023C0C}" destId="{27A7EFDC-EB70-4420-886B-F2D27FBF3A17}" srcOrd="1" destOrd="0" presId="urn:microsoft.com/office/officeart/2005/8/layout/list1"/>
    <dgm:cxn modelId="{F74B776A-15C7-40A2-A365-4B8066257A93}" type="presOf" srcId="{9DD62EAA-39BC-4555-BCA5-47959682B1B9}" destId="{B0C6B788-6071-423C-AB3D-1AD1C8B91248}" srcOrd="0" destOrd="0" presId="urn:microsoft.com/office/officeart/2005/8/layout/list1"/>
    <dgm:cxn modelId="{67AE964D-8382-4B92-BF99-4765F900240F}" type="presOf" srcId="{499B1263-58F0-4FE7-BD89-6F8D6E08F95D}" destId="{498CE089-88E6-4FB8-8A6D-8E9FC354D49A}" srcOrd="0" destOrd="1" presId="urn:microsoft.com/office/officeart/2005/8/layout/list1"/>
    <dgm:cxn modelId="{6EBAE853-1C9F-47B8-9EBA-3204AE7C44A8}" srcId="{9903FC1B-1A1D-442E-A63B-8C8769B7BB70}" destId="{BD3BE54B-C17F-4999-992C-17484AB738BB}" srcOrd="0" destOrd="0" parTransId="{B3E99456-9B95-4C9B-B6B4-F40E0643F323}" sibTransId="{DA8D54EA-68A9-4D2C-B918-419C77F2AD4C}"/>
    <dgm:cxn modelId="{DCB48A74-6BDC-4EF7-B0DE-EC5B87D8D43F}" srcId="{CC1F8546-11A9-46D9-A83A-350DF5023C0C}" destId="{6EFF2771-59EA-4E67-B5B6-57D335C81B39}" srcOrd="1" destOrd="0" parTransId="{D4275704-22F5-4BB0-9439-A9F0636FEB1B}" sibTransId="{55E7DB0F-D228-4170-9904-01BBD9BF69AA}"/>
    <dgm:cxn modelId="{63A7367D-07CD-4076-A200-BC115A262489}" srcId="{9DD62EAA-39BC-4555-BCA5-47959682B1B9}" destId="{9903FC1B-1A1D-442E-A63B-8C8769B7BB70}" srcOrd="1" destOrd="0" parTransId="{149131CB-CFB8-4E53-92A3-0D5B1A35E647}" sibTransId="{2256D682-DEA1-4680-86F4-6AC6BE3D49AC}"/>
    <dgm:cxn modelId="{56F49E87-5C97-430C-8396-AB47B1A2A641}" type="presOf" srcId="{BD3BE54B-C17F-4999-992C-17484AB738BB}" destId="{498CE089-88E6-4FB8-8A6D-8E9FC354D49A}" srcOrd="0" destOrd="0" presId="urn:microsoft.com/office/officeart/2005/8/layout/list1"/>
    <dgm:cxn modelId="{69C9F488-7025-46BA-B689-690BF98828A0}" type="presOf" srcId="{54AB04E5-0121-4F8E-B2A7-0357C287C697}" destId="{EB88DBC1-1D96-45F1-8798-820640BE1B00}" srcOrd="0" destOrd="0" presId="urn:microsoft.com/office/officeart/2005/8/layout/list1"/>
    <dgm:cxn modelId="{0CCFDC97-E79B-4FD3-B294-66FA1BAB5041}" srcId="{CC1F8546-11A9-46D9-A83A-350DF5023C0C}" destId="{54AB04E5-0121-4F8E-B2A7-0357C287C697}" srcOrd="0" destOrd="0" parTransId="{622CD5F9-F927-477A-B3F4-C69D4F12C208}" sibTransId="{ED8FD2C7-F1B1-4DB4-B56A-9EF741D3D40C}"/>
    <dgm:cxn modelId="{714763A4-73E9-4EFA-AC48-CB31132E81B7}" type="presOf" srcId="{9903FC1B-1A1D-442E-A63B-8C8769B7BB70}" destId="{E738B749-44F2-4A48-8D0A-384E13C79AFB}" srcOrd="1" destOrd="0" presId="urn:microsoft.com/office/officeart/2005/8/layout/list1"/>
    <dgm:cxn modelId="{B39C2FDB-0498-4FA1-BBE2-671F32AF6AB3}" type="presOf" srcId="{9903FC1B-1A1D-442E-A63B-8C8769B7BB70}" destId="{9DCBC2B1-A49B-4544-9F83-47A589E07967}" srcOrd="0" destOrd="0" presId="urn:microsoft.com/office/officeart/2005/8/layout/list1"/>
    <dgm:cxn modelId="{D3D685DC-010F-41A6-B73C-D2F785FD11ED}" type="presOf" srcId="{4D7DC068-855B-449B-93DE-DC938A5221AF}" destId="{498CE089-88E6-4FB8-8A6D-8E9FC354D49A}" srcOrd="0" destOrd="2" presId="urn:microsoft.com/office/officeart/2005/8/layout/list1"/>
    <dgm:cxn modelId="{E96742E5-124B-4332-BA31-3EF1BB45938E}" type="presOf" srcId="{6EFF2771-59EA-4E67-B5B6-57D335C81B39}" destId="{EB88DBC1-1D96-45F1-8798-820640BE1B00}" srcOrd="0" destOrd="1" presId="urn:microsoft.com/office/officeart/2005/8/layout/list1"/>
    <dgm:cxn modelId="{39BEDEE8-28AE-452E-A8EB-117A0520028D}" srcId="{6EFF2771-59EA-4E67-B5B6-57D335C81B39}" destId="{98DC3F97-196C-462B-96A9-78A4BF4F3F9D}" srcOrd="0" destOrd="0" parTransId="{F1B45B9E-335C-4E70-AA2C-7A0E8E807E8D}" sibTransId="{9B5771B4-FC93-4357-8A12-09A8621EACD1}"/>
    <dgm:cxn modelId="{7AC3A7F8-199A-4C0E-99C0-D1219629D982}" srcId="{9903FC1B-1A1D-442E-A63B-8C8769B7BB70}" destId="{499B1263-58F0-4FE7-BD89-6F8D6E08F95D}" srcOrd="1" destOrd="0" parTransId="{4D34E3A0-8FD9-45A7-B62D-11642E8E483F}" sibTransId="{1B8B356B-3916-46D6-B2BF-C2F741E1D28C}"/>
    <dgm:cxn modelId="{F635C714-8B18-4ECC-948A-A14BFC95198C}" type="presParOf" srcId="{B0C6B788-6071-423C-AB3D-1AD1C8B91248}" destId="{A7A20006-A664-40B7-B7B1-3A189530A6D9}" srcOrd="0" destOrd="0" presId="urn:microsoft.com/office/officeart/2005/8/layout/list1"/>
    <dgm:cxn modelId="{AA3CAEDB-9591-48A5-80B2-F375EA49D52E}" type="presParOf" srcId="{A7A20006-A664-40B7-B7B1-3A189530A6D9}" destId="{47217464-EAB9-4716-9589-0BACF4B5BD6A}" srcOrd="0" destOrd="0" presId="urn:microsoft.com/office/officeart/2005/8/layout/list1"/>
    <dgm:cxn modelId="{E49F3606-A3F5-4C74-B4F9-B930636FFF52}" type="presParOf" srcId="{A7A20006-A664-40B7-B7B1-3A189530A6D9}" destId="{27A7EFDC-EB70-4420-886B-F2D27FBF3A17}" srcOrd="1" destOrd="0" presId="urn:microsoft.com/office/officeart/2005/8/layout/list1"/>
    <dgm:cxn modelId="{B24692E0-602D-48D0-8722-B999DC081518}" type="presParOf" srcId="{B0C6B788-6071-423C-AB3D-1AD1C8B91248}" destId="{19CA9935-92A1-438F-BE86-DE49B9A03BB7}" srcOrd="1" destOrd="0" presId="urn:microsoft.com/office/officeart/2005/8/layout/list1"/>
    <dgm:cxn modelId="{94B2C6A6-DA67-4181-A9BC-ADE65ED9BE4F}" type="presParOf" srcId="{B0C6B788-6071-423C-AB3D-1AD1C8B91248}" destId="{EB88DBC1-1D96-45F1-8798-820640BE1B00}" srcOrd="2" destOrd="0" presId="urn:microsoft.com/office/officeart/2005/8/layout/list1"/>
    <dgm:cxn modelId="{536A3B5E-FFC0-4AB1-8368-C88F3BD8E5BF}" type="presParOf" srcId="{B0C6B788-6071-423C-AB3D-1AD1C8B91248}" destId="{046E3761-7BFF-4BBA-B59E-46FFCE95551F}" srcOrd="3" destOrd="0" presId="urn:microsoft.com/office/officeart/2005/8/layout/list1"/>
    <dgm:cxn modelId="{7A0E36BE-33E4-456D-98A1-0956C2F1D505}" type="presParOf" srcId="{B0C6B788-6071-423C-AB3D-1AD1C8B91248}" destId="{8AD2B5F3-C41E-4F6A-AD6B-24FF5B7556D8}" srcOrd="4" destOrd="0" presId="urn:microsoft.com/office/officeart/2005/8/layout/list1"/>
    <dgm:cxn modelId="{4D9DC375-50D7-474E-94E5-9EB2DE15AB16}" type="presParOf" srcId="{8AD2B5F3-C41E-4F6A-AD6B-24FF5B7556D8}" destId="{9DCBC2B1-A49B-4544-9F83-47A589E07967}" srcOrd="0" destOrd="0" presId="urn:microsoft.com/office/officeart/2005/8/layout/list1"/>
    <dgm:cxn modelId="{030A9C7E-65B1-4FA6-AF2B-7EBCF946AB37}" type="presParOf" srcId="{8AD2B5F3-C41E-4F6A-AD6B-24FF5B7556D8}" destId="{E738B749-44F2-4A48-8D0A-384E13C79AFB}" srcOrd="1" destOrd="0" presId="urn:microsoft.com/office/officeart/2005/8/layout/list1"/>
    <dgm:cxn modelId="{26555DE1-B873-4B60-B0AC-7DDE578BB7BE}" type="presParOf" srcId="{B0C6B788-6071-423C-AB3D-1AD1C8B91248}" destId="{36CF4DAE-EECD-4D67-B251-3925FC1764E6}" srcOrd="5" destOrd="0" presId="urn:microsoft.com/office/officeart/2005/8/layout/list1"/>
    <dgm:cxn modelId="{F3671A4F-D22A-46A6-AAAB-C8CACE774BDB}" type="presParOf" srcId="{B0C6B788-6071-423C-AB3D-1AD1C8B91248}" destId="{498CE089-88E6-4FB8-8A6D-8E9FC354D4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D60CAE-1291-47EF-AA9B-046AA5BCC5FF}"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5FDEC4CF-5E1D-49A1-B348-2BFE863FEA1B}">
      <dgm:prSet/>
      <dgm:spPr/>
      <dgm:t>
        <a:bodyPr/>
        <a:lstStyle/>
        <a:p>
          <a:pPr rtl="0"/>
          <a:r>
            <a:rPr lang="en-US"/>
            <a:t>Deferral of Employer FICA</a:t>
          </a:r>
        </a:p>
      </dgm:t>
    </dgm:pt>
    <dgm:pt modelId="{43F5B2F1-4ECE-4769-8D7A-7016FACC3E96}" type="parTrans" cxnId="{C4DF9E63-46EA-4C83-990C-6A0B8264351F}">
      <dgm:prSet/>
      <dgm:spPr/>
      <dgm:t>
        <a:bodyPr/>
        <a:lstStyle/>
        <a:p>
          <a:endParaRPr lang="en-US"/>
        </a:p>
      </dgm:t>
    </dgm:pt>
    <dgm:pt modelId="{4EBBAFB2-51A1-4889-A45F-03E3E643420C}" type="sibTrans" cxnId="{C4DF9E63-46EA-4C83-990C-6A0B8264351F}">
      <dgm:prSet/>
      <dgm:spPr/>
      <dgm:t>
        <a:bodyPr/>
        <a:lstStyle/>
        <a:p>
          <a:endParaRPr lang="en-US"/>
        </a:p>
      </dgm:t>
    </dgm:pt>
    <dgm:pt modelId="{933B952A-1251-4B8C-8F08-D830BBE0B920}">
      <dgm:prSet/>
      <dgm:spPr/>
      <dgm:t>
        <a:bodyPr/>
        <a:lstStyle/>
        <a:p>
          <a:pPr rtl="0"/>
          <a:r>
            <a:rPr lang="en-US"/>
            <a:t>Employer share of FICA (6.20%) on wages from March 27, 2020 – December 31, 2020 can be deferred</a:t>
          </a:r>
        </a:p>
      </dgm:t>
    </dgm:pt>
    <dgm:pt modelId="{F2BB2C24-57B3-435E-81C6-A5906C42D0E7}" type="parTrans" cxnId="{E40DC3A5-A9C7-47CB-96D0-B9026B004760}">
      <dgm:prSet/>
      <dgm:spPr/>
      <dgm:t>
        <a:bodyPr/>
        <a:lstStyle/>
        <a:p>
          <a:endParaRPr lang="en-US"/>
        </a:p>
      </dgm:t>
    </dgm:pt>
    <dgm:pt modelId="{C8D67FB1-A7BC-4DB2-B350-5E8A2A96DB6F}" type="sibTrans" cxnId="{E40DC3A5-A9C7-47CB-96D0-B9026B004760}">
      <dgm:prSet/>
      <dgm:spPr/>
      <dgm:t>
        <a:bodyPr/>
        <a:lstStyle/>
        <a:p>
          <a:endParaRPr lang="en-US"/>
        </a:p>
      </dgm:t>
    </dgm:pt>
    <dgm:pt modelId="{2EF70838-2DE2-40EE-B603-B6DE2D24D3CA}">
      <dgm:prSet/>
      <dgm:spPr/>
      <dgm:t>
        <a:bodyPr/>
        <a:lstStyle/>
        <a:p>
          <a:pPr rtl="0"/>
          <a:r>
            <a:rPr lang="en-US"/>
            <a:t>Payment schedule is 50% due on December 31, 2021 and the remaining 50% on December 31, 2022</a:t>
          </a:r>
        </a:p>
      </dgm:t>
    </dgm:pt>
    <dgm:pt modelId="{35D85BCD-011C-4EBB-BF33-5C38799100E2}" type="parTrans" cxnId="{EBBC3B08-0A72-4153-921E-99F79E0A21D4}">
      <dgm:prSet/>
      <dgm:spPr/>
      <dgm:t>
        <a:bodyPr/>
        <a:lstStyle/>
        <a:p>
          <a:endParaRPr lang="en-US"/>
        </a:p>
      </dgm:t>
    </dgm:pt>
    <dgm:pt modelId="{8FA5C5E3-A526-4B38-BDB7-3F402A303E31}" type="sibTrans" cxnId="{EBBC3B08-0A72-4153-921E-99F79E0A21D4}">
      <dgm:prSet/>
      <dgm:spPr/>
      <dgm:t>
        <a:bodyPr/>
        <a:lstStyle/>
        <a:p>
          <a:endParaRPr lang="en-US"/>
        </a:p>
      </dgm:t>
    </dgm:pt>
    <dgm:pt modelId="{0742ADFF-12A3-43A4-94D8-55E4BEC0CAC7}">
      <dgm:prSet/>
      <dgm:spPr/>
      <dgm:t>
        <a:bodyPr/>
        <a:lstStyle/>
        <a:p>
          <a:pPr rtl="0"/>
          <a:r>
            <a:rPr lang="en-US"/>
            <a:t>Employee Retention Credit</a:t>
          </a:r>
        </a:p>
      </dgm:t>
    </dgm:pt>
    <dgm:pt modelId="{65B9A8CB-4116-4BEE-8487-77955EA8FDF5}" type="parTrans" cxnId="{04431DE8-3CF3-4E7C-A65C-114EAD2A74DC}">
      <dgm:prSet/>
      <dgm:spPr/>
      <dgm:t>
        <a:bodyPr/>
        <a:lstStyle/>
        <a:p>
          <a:endParaRPr lang="en-US"/>
        </a:p>
      </dgm:t>
    </dgm:pt>
    <dgm:pt modelId="{8E5E1058-5F72-46C6-83B3-A4D10B2CF369}" type="sibTrans" cxnId="{04431DE8-3CF3-4E7C-A65C-114EAD2A74DC}">
      <dgm:prSet/>
      <dgm:spPr/>
      <dgm:t>
        <a:bodyPr/>
        <a:lstStyle/>
        <a:p>
          <a:endParaRPr lang="en-US"/>
        </a:p>
      </dgm:t>
    </dgm:pt>
    <dgm:pt modelId="{BE5D0C9F-D0BA-411D-8A86-A3FE4B9A7653}">
      <dgm:prSet/>
      <dgm:spPr/>
      <dgm:t>
        <a:bodyPr/>
        <a:lstStyle/>
        <a:p>
          <a:pPr rtl="0"/>
          <a:r>
            <a:rPr lang="en-US"/>
            <a:t>Refundable tax credit equal to 50% of certain compensation (up to $10k) from March 13, 2020 – December 31, 2020</a:t>
          </a:r>
        </a:p>
      </dgm:t>
    </dgm:pt>
    <dgm:pt modelId="{5843E977-80B0-4F4E-8885-2F03C2C32A32}" type="parTrans" cxnId="{3BCBD012-8C88-46EC-8876-B1A1DD70F29F}">
      <dgm:prSet/>
      <dgm:spPr/>
      <dgm:t>
        <a:bodyPr/>
        <a:lstStyle/>
        <a:p>
          <a:endParaRPr lang="en-US"/>
        </a:p>
      </dgm:t>
    </dgm:pt>
    <dgm:pt modelId="{E7812586-1371-4914-B0AB-9A1E2C1B826F}" type="sibTrans" cxnId="{3BCBD012-8C88-46EC-8876-B1A1DD70F29F}">
      <dgm:prSet/>
      <dgm:spPr/>
      <dgm:t>
        <a:bodyPr/>
        <a:lstStyle/>
        <a:p>
          <a:endParaRPr lang="en-US"/>
        </a:p>
      </dgm:t>
    </dgm:pt>
    <dgm:pt modelId="{B6D375C1-669B-4E1D-9BDA-65BE1B874352}">
      <dgm:prSet/>
      <dgm:spPr/>
      <dgm:t>
        <a:bodyPr/>
        <a:lstStyle/>
        <a:p>
          <a:pPr rtl="0"/>
          <a:r>
            <a:rPr lang="en-US"/>
            <a:t>Eligible employer is one whose</a:t>
          </a:r>
        </a:p>
      </dgm:t>
    </dgm:pt>
    <dgm:pt modelId="{E99C04EC-AEBD-4C03-B30B-2E4C720B9CA3}" type="parTrans" cxnId="{65801A8C-45ED-48D1-B1E9-1E13D61E767D}">
      <dgm:prSet/>
      <dgm:spPr/>
      <dgm:t>
        <a:bodyPr/>
        <a:lstStyle/>
        <a:p>
          <a:endParaRPr lang="en-US"/>
        </a:p>
      </dgm:t>
    </dgm:pt>
    <dgm:pt modelId="{7B6FEB44-64E2-42BB-9EC4-A26D0824A136}" type="sibTrans" cxnId="{65801A8C-45ED-48D1-B1E9-1E13D61E767D}">
      <dgm:prSet/>
      <dgm:spPr/>
      <dgm:t>
        <a:bodyPr/>
        <a:lstStyle/>
        <a:p>
          <a:endParaRPr lang="en-US"/>
        </a:p>
      </dgm:t>
    </dgm:pt>
    <dgm:pt modelId="{5875259F-1E6E-402A-9989-5566DC0F927D}">
      <dgm:prSet/>
      <dgm:spPr/>
      <dgm:t>
        <a:bodyPr/>
        <a:lstStyle/>
        <a:p>
          <a:pPr rtl="0"/>
          <a:r>
            <a:rPr lang="en-US"/>
            <a:t>Operations were fully or partially suspended due to COVID-19 related shut-down order</a:t>
          </a:r>
        </a:p>
      </dgm:t>
    </dgm:pt>
    <dgm:pt modelId="{1DC8742A-3853-4170-8793-52ED82232AA7}" type="parTrans" cxnId="{54BB5AD7-37ED-471F-A32B-0DEDCA769E03}">
      <dgm:prSet/>
      <dgm:spPr/>
      <dgm:t>
        <a:bodyPr/>
        <a:lstStyle/>
        <a:p>
          <a:endParaRPr lang="en-US"/>
        </a:p>
      </dgm:t>
    </dgm:pt>
    <dgm:pt modelId="{61DAF552-3BB4-43A9-B4D7-20F823D2F23A}" type="sibTrans" cxnId="{54BB5AD7-37ED-471F-A32B-0DEDCA769E03}">
      <dgm:prSet/>
      <dgm:spPr/>
      <dgm:t>
        <a:bodyPr/>
        <a:lstStyle/>
        <a:p>
          <a:endParaRPr lang="en-US"/>
        </a:p>
      </dgm:t>
    </dgm:pt>
    <dgm:pt modelId="{FF8119F0-7052-46B1-A92F-2E1208E69B14}">
      <dgm:prSet/>
      <dgm:spPr/>
      <dgm:t>
        <a:bodyPr/>
        <a:lstStyle/>
        <a:p>
          <a:pPr rtl="0"/>
          <a:r>
            <a:rPr lang="en-US"/>
            <a:t>Gross receipts declined by more than 50% when compared to the same quarter in the prior year.  </a:t>
          </a:r>
        </a:p>
      </dgm:t>
    </dgm:pt>
    <dgm:pt modelId="{145DFCED-3A45-444B-88CA-C1D9DE73C0EE}" type="parTrans" cxnId="{81E52947-593A-4251-BC7B-2D1245E8894E}">
      <dgm:prSet/>
      <dgm:spPr/>
      <dgm:t>
        <a:bodyPr/>
        <a:lstStyle/>
        <a:p>
          <a:endParaRPr lang="en-US"/>
        </a:p>
      </dgm:t>
    </dgm:pt>
    <dgm:pt modelId="{5B4073CF-2EBD-46F2-8E8A-F0760C81DD54}" type="sibTrans" cxnId="{81E52947-593A-4251-BC7B-2D1245E8894E}">
      <dgm:prSet/>
      <dgm:spPr/>
      <dgm:t>
        <a:bodyPr/>
        <a:lstStyle/>
        <a:p>
          <a:endParaRPr lang="en-US"/>
        </a:p>
      </dgm:t>
    </dgm:pt>
    <dgm:pt modelId="{9BAD54C7-625F-4069-930C-BBA2E13E7E4F}">
      <dgm:prSet/>
      <dgm:spPr/>
      <dgm:t>
        <a:bodyPr/>
        <a:lstStyle/>
        <a:p>
          <a:pPr rtl="0"/>
          <a:r>
            <a:rPr lang="en-US"/>
            <a:t>Other Tax Credits</a:t>
          </a:r>
        </a:p>
      </dgm:t>
    </dgm:pt>
    <dgm:pt modelId="{52C86FFE-F773-40EF-A7D6-8B400C212439}" type="parTrans" cxnId="{C9C636D1-7CFB-4262-8A43-1C68588C9F9B}">
      <dgm:prSet/>
      <dgm:spPr/>
      <dgm:t>
        <a:bodyPr/>
        <a:lstStyle/>
        <a:p>
          <a:endParaRPr lang="en-US"/>
        </a:p>
      </dgm:t>
    </dgm:pt>
    <dgm:pt modelId="{6405C239-FD8D-4C26-A6BD-5A6B5487B23F}" type="sibTrans" cxnId="{C9C636D1-7CFB-4262-8A43-1C68588C9F9B}">
      <dgm:prSet/>
      <dgm:spPr/>
      <dgm:t>
        <a:bodyPr/>
        <a:lstStyle/>
        <a:p>
          <a:endParaRPr lang="en-US"/>
        </a:p>
      </dgm:t>
    </dgm:pt>
    <dgm:pt modelId="{A075AE0C-4D70-4A58-8F24-DC53C340DEB1}">
      <dgm:prSet/>
      <dgm:spPr/>
      <dgm:t>
        <a:bodyPr/>
        <a:lstStyle/>
        <a:p>
          <a:pPr rtl="0"/>
          <a:r>
            <a:rPr lang="en-US" dirty="0"/>
            <a:t>Qualified Paid Sick Leave – Credit available for employees who are unable to work for COVID-19 related issues</a:t>
          </a:r>
        </a:p>
      </dgm:t>
    </dgm:pt>
    <dgm:pt modelId="{E32CD154-8C2E-4C56-A306-D27B6FF45924}" type="parTrans" cxnId="{75D72CAC-E78D-4F44-8F7C-BCCBE9B96E13}">
      <dgm:prSet/>
      <dgm:spPr/>
      <dgm:t>
        <a:bodyPr/>
        <a:lstStyle/>
        <a:p>
          <a:endParaRPr lang="en-US"/>
        </a:p>
      </dgm:t>
    </dgm:pt>
    <dgm:pt modelId="{3DEF62D1-D670-443F-828A-938CA09E9357}" type="sibTrans" cxnId="{75D72CAC-E78D-4F44-8F7C-BCCBE9B96E13}">
      <dgm:prSet/>
      <dgm:spPr/>
      <dgm:t>
        <a:bodyPr/>
        <a:lstStyle/>
        <a:p>
          <a:endParaRPr lang="en-US"/>
        </a:p>
      </dgm:t>
    </dgm:pt>
    <dgm:pt modelId="{56B03FC4-9AFE-489B-B27D-021461710CC5}">
      <dgm:prSet/>
      <dgm:spPr/>
      <dgm:t>
        <a:bodyPr/>
        <a:lstStyle/>
        <a:p>
          <a:pPr rtl="0"/>
          <a:r>
            <a:rPr lang="en-US" dirty="0"/>
            <a:t>Qualified Paid Family Leave – Credit available for employees who are unable to work because of a need to care for a child or the child care provider is unavailable</a:t>
          </a:r>
        </a:p>
      </dgm:t>
    </dgm:pt>
    <dgm:pt modelId="{72BF81D8-E423-431D-A6E2-716E8AB475C6}" type="parTrans" cxnId="{0F3837AA-AA6E-4B15-B8BE-21D0BF25740C}">
      <dgm:prSet/>
      <dgm:spPr/>
      <dgm:t>
        <a:bodyPr/>
        <a:lstStyle/>
        <a:p>
          <a:endParaRPr lang="en-US"/>
        </a:p>
      </dgm:t>
    </dgm:pt>
    <dgm:pt modelId="{B97D3708-07E0-40CD-B68C-21B8888EC938}" type="sibTrans" cxnId="{0F3837AA-AA6E-4B15-B8BE-21D0BF25740C}">
      <dgm:prSet/>
      <dgm:spPr/>
      <dgm:t>
        <a:bodyPr/>
        <a:lstStyle/>
        <a:p>
          <a:endParaRPr lang="en-US"/>
        </a:p>
      </dgm:t>
    </dgm:pt>
    <dgm:pt modelId="{D0146235-8438-46F4-963C-056F426CA130}">
      <dgm:prSet/>
      <dgm:spPr/>
      <dgm:t>
        <a:bodyPr/>
        <a:lstStyle/>
        <a:p>
          <a:pPr rtl="0"/>
          <a:r>
            <a:rPr lang="en-US" dirty="0"/>
            <a:t>Self employed individuals could be available for the tax credits</a:t>
          </a:r>
        </a:p>
      </dgm:t>
    </dgm:pt>
    <dgm:pt modelId="{1373857C-7225-4F5C-874A-F27DB16612F9}" type="parTrans" cxnId="{F612BE10-A786-4CBF-AEA4-726B45E9132B}">
      <dgm:prSet/>
      <dgm:spPr/>
      <dgm:t>
        <a:bodyPr/>
        <a:lstStyle/>
        <a:p>
          <a:endParaRPr lang="en-US"/>
        </a:p>
      </dgm:t>
    </dgm:pt>
    <dgm:pt modelId="{A752469D-1C70-447B-B35E-92EA8D4D6A16}" type="sibTrans" cxnId="{F612BE10-A786-4CBF-AEA4-726B45E9132B}">
      <dgm:prSet/>
      <dgm:spPr/>
      <dgm:t>
        <a:bodyPr/>
        <a:lstStyle/>
        <a:p>
          <a:endParaRPr lang="en-US"/>
        </a:p>
      </dgm:t>
    </dgm:pt>
    <dgm:pt modelId="{9A582F0D-D4E5-49DF-AE39-DAF75BFA374D}" type="pres">
      <dgm:prSet presAssocID="{0FD60CAE-1291-47EF-AA9B-046AA5BCC5FF}" presName="linear" presStyleCnt="0">
        <dgm:presLayoutVars>
          <dgm:animLvl val="lvl"/>
          <dgm:resizeHandles val="exact"/>
        </dgm:presLayoutVars>
      </dgm:prSet>
      <dgm:spPr/>
    </dgm:pt>
    <dgm:pt modelId="{30DAACF9-2431-495E-9FFB-51A9E9FB081C}" type="pres">
      <dgm:prSet presAssocID="{5FDEC4CF-5E1D-49A1-B348-2BFE863FEA1B}" presName="parentText" presStyleLbl="node1" presStyleIdx="0" presStyleCnt="3">
        <dgm:presLayoutVars>
          <dgm:chMax val="0"/>
          <dgm:bulletEnabled val="1"/>
        </dgm:presLayoutVars>
      </dgm:prSet>
      <dgm:spPr/>
    </dgm:pt>
    <dgm:pt modelId="{0C603DEB-1296-4BCF-AE78-857A6DE3899E}" type="pres">
      <dgm:prSet presAssocID="{5FDEC4CF-5E1D-49A1-B348-2BFE863FEA1B}" presName="childText" presStyleLbl="revTx" presStyleIdx="0" presStyleCnt="3">
        <dgm:presLayoutVars>
          <dgm:bulletEnabled val="1"/>
        </dgm:presLayoutVars>
      </dgm:prSet>
      <dgm:spPr/>
    </dgm:pt>
    <dgm:pt modelId="{A3C2BA4B-BED1-4FE2-8337-52529E54F34C}" type="pres">
      <dgm:prSet presAssocID="{0742ADFF-12A3-43A4-94D8-55E4BEC0CAC7}" presName="parentText" presStyleLbl="node1" presStyleIdx="1" presStyleCnt="3">
        <dgm:presLayoutVars>
          <dgm:chMax val="0"/>
          <dgm:bulletEnabled val="1"/>
        </dgm:presLayoutVars>
      </dgm:prSet>
      <dgm:spPr/>
    </dgm:pt>
    <dgm:pt modelId="{13960ED5-EA7F-48F4-B152-9E2D6B2A9B29}" type="pres">
      <dgm:prSet presAssocID="{0742ADFF-12A3-43A4-94D8-55E4BEC0CAC7}" presName="childText" presStyleLbl="revTx" presStyleIdx="1" presStyleCnt="3">
        <dgm:presLayoutVars>
          <dgm:bulletEnabled val="1"/>
        </dgm:presLayoutVars>
      </dgm:prSet>
      <dgm:spPr/>
    </dgm:pt>
    <dgm:pt modelId="{FA3B8316-28D5-4EE3-8989-CE6EEC3BB928}" type="pres">
      <dgm:prSet presAssocID="{9BAD54C7-625F-4069-930C-BBA2E13E7E4F}" presName="parentText" presStyleLbl="node1" presStyleIdx="2" presStyleCnt="3">
        <dgm:presLayoutVars>
          <dgm:chMax val="0"/>
          <dgm:bulletEnabled val="1"/>
        </dgm:presLayoutVars>
      </dgm:prSet>
      <dgm:spPr/>
    </dgm:pt>
    <dgm:pt modelId="{556919D6-A945-46DD-A488-2AA14B7FBEC5}" type="pres">
      <dgm:prSet presAssocID="{9BAD54C7-625F-4069-930C-BBA2E13E7E4F}" presName="childText" presStyleLbl="revTx" presStyleIdx="2" presStyleCnt="3">
        <dgm:presLayoutVars>
          <dgm:bulletEnabled val="1"/>
        </dgm:presLayoutVars>
      </dgm:prSet>
      <dgm:spPr/>
    </dgm:pt>
  </dgm:ptLst>
  <dgm:cxnLst>
    <dgm:cxn modelId="{B52FF603-3EC0-42D2-8078-478BFAC5C65A}" type="presOf" srcId="{0742ADFF-12A3-43A4-94D8-55E4BEC0CAC7}" destId="{A3C2BA4B-BED1-4FE2-8337-52529E54F34C}" srcOrd="0" destOrd="0" presId="urn:microsoft.com/office/officeart/2005/8/layout/vList2"/>
    <dgm:cxn modelId="{EBBC3B08-0A72-4153-921E-99F79E0A21D4}" srcId="{5FDEC4CF-5E1D-49A1-B348-2BFE863FEA1B}" destId="{2EF70838-2DE2-40EE-B603-B6DE2D24D3CA}" srcOrd="1" destOrd="0" parTransId="{35D85BCD-011C-4EBB-BF33-5C38799100E2}" sibTransId="{8FA5C5E3-A526-4B38-BDB7-3F402A303E31}"/>
    <dgm:cxn modelId="{F612BE10-A786-4CBF-AEA4-726B45E9132B}" srcId="{9BAD54C7-625F-4069-930C-BBA2E13E7E4F}" destId="{D0146235-8438-46F4-963C-056F426CA130}" srcOrd="2" destOrd="0" parTransId="{1373857C-7225-4F5C-874A-F27DB16612F9}" sibTransId="{A752469D-1C70-447B-B35E-92EA8D4D6A16}"/>
    <dgm:cxn modelId="{3BCBD012-8C88-46EC-8876-B1A1DD70F29F}" srcId="{0742ADFF-12A3-43A4-94D8-55E4BEC0CAC7}" destId="{BE5D0C9F-D0BA-411D-8A86-A3FE4B9A7653}" srcOrd="0" destOrd="0" parTransId="{5843E977-80B0-4F4E-8885-2F03C2C32A32}" sibTransId="{E7812586-1371-4914-B0AB-9A1E2C1B826F}"/>
    <dgm:cxn modelId="{73035D1D-756C-43DF-BF77-75E0F9DDAEFC}" type="presOf" srcId="{9BAD54C7-625F-4069-930C-BBA2E13E7E4F}" destId="{FA3B8316-28D5-4EE3-8989-CE6EEC3BB928}" srcOrd="0" destOrd="0" presId="urn:microsoft.com/office/officeart/2005/8/layout/vList2"/>
    <dgm:cxn modelId="{58F87E31-7C43-4C3D-8788-491FD886D24E}" type="presOf" srcId="{2EF70838-2DE2-40EE-B603-B6DE2D24D3CA}" destId="{0C603DEB-1296-4BCF-AE78-857A6DE3899E}" srcOrd="0" destOrd="1" presId="urn:microsoft.com/office/officeart/2005/8/layout/vList2"/>
    <dgm:cxn modelId="{A0047433-B334-404C-B67A-BFA069A00E1C}" type="presOf" srcId="{D0146235-8438-46F4-963C-056F426CA130}" destId="{556919D6-A945-46DD-A488-2AA14B7FBEC5}" srcOrd="0" destOrd="2" presId="urn:microsoft.com/office/officeart/2005/8/layout/vList2"/>
    <dgm:cxn modelId="{0BB1A538-C41E-4BE5-97AA-E55D2CD47FEE}" type="presOf" srcId="{BE5D0C9F-D0BA-411D-8A86-A3FE4B9A7653}" destId="{13960ED5-EA7F-48F4-B152-9E2D6B2A9B29}" srcOrd="0" destOrd="0" presId="urn:microsoft.com/office/officeart/2005/8/layout/vList2"/>
    <dgm:cxn modelId="{5BCDC75E-88C5-4E08-910B-77E559A02CAC}" type="presOf" srcId="{933B952A-1251-4B8C-8F08-D830BBE0B920}" destId="{0C603DEB-1296-4BCF-AE78-857A6DE3899E}" srcOrd="0" destOrd="0" presId="urn:microsoft.com/office/officeart/2005/8/layout/vList2"/>
    <dgm:cxn modelId="{C4DF9E63-46EA-4C83-990C-6A0B8264351F}" srcId="{0FD60CAE-1291-47EF-AA9B-046AA5BCC5FF}" destId="{5FDEC4CF-5E1D-49A1-B348-2BFE863FEA1B}" srcOrd="0" destOrd="0" parTransId="{43F5B2F1-4ECE-4769-8D7A-7016FACC3E96}" sibTransId="{4EBBAFB2-51A1-4889-A45F-03E3E643420C}"/>
    <dgm:cxn modelId="{81E52947-593A-4251-BC7B-2D1245E8894E}" srcId="{B6D375C1-669B-4E1D-9BDA-65BE1B874352}" destId="{FF8119F0-7052-46B1-A92F-2E1208E69B14}" srcOrd="1" destOrd="0" parTransId="{145DFCED-3A45-444B-88CA-C1D9DE73C0EE}" sibTransId="{5B4073CF-2EBD-46F2-8E8A-F0760C81DD54}"/>
    <dgm:cxn modelId="{EF9B3E6A-F77B-4E3B-8FD0-4C5328A6C712}" type="presOf" srcId="{A075AE0C-4D70-4A58-8F24-DC53C340DEB1}" destId="{556919D6-A945-46DD-A488-2AA14B7FBEC5}" srcOrd="0" destOrd="0" presId="urn:microsoft.com/office/officeart/2005/8/layout/vList2"/>
    <dgm:cxn modelId="{66574859-A534-49B7-AC36-74D595159B9E}" type="presOf" srcId="{5FDEC4CF-5E1D-49A1-B348-2BFE863FEA1B}" destId="{30DAACF9-2431-495E-9FFB-51A9E9FB081C}" srcOrd="0" destOrd="0" presId="urn:microsoft.com/office/officeart/2005/8/layout/vList2"/>
    <dgm:cxn modelId="{AB359987-A90F-4138-82C4-EE452F495460}" type="presOf" srcId="{FF8119F0-7052-46B1-A92F-2E1208E69B14}" destId="{13960ED5-EA7F-48F4-B152-9E2D6B2A9B29}" srcOrd="0" destOrd="3" presId="urn:microsoft.com/office/officeart/2005/8/layout/vList2"/>
    <dgm:cxn modelId="{65801A8C-45ED-48D1-B1E9-1E13D61E767D}" srcId="{0742ADFF-12A3-43A4-94D8-55E4BEC0CAC7}" destId="{B6D375C1-669B-4E1D-9BDA-65BE1B874352}" srcOrd="1" destOrd="0" parTransId="{E99C04EC-AEBD-4C03-B30B-2E4C720B9CA3}" sibTransId="{7B6FEB44-64E2-42BB-9EC4-A26D0824A136}"/>
    <dgm:cxn modelId="{E40DC3A5-A9C7-47CB-96D0-B9026B004760}" srcId="{5FDEC4CF-5E1D-49A1-B348-2BFE863FEA1B}" destId="{933B952A-1251-4B8C-8F08-D830BBE0B920}" srcOrd="0" destOrd="0" parTransId="{F2BB2C24-57B3-435E-81C6-A5906C42D0E7}" sibTransId="{C8D67FB1-A7BC-4DB2-B350-5E8A2A96DB6F}"/>
    <dgm:cxn modelId="{0F3837AA-AA6E-4B15-B8BE-21D0BF25740C}" srcId="{9BAD54C7-625F-4069-930C-BBA2E13E7E4F}" destId="{56B03FC4-9AFE-489B-B27D-021461710CC5}" srcOrd="1" destOrd="0" parTransId="{72BF81D8-E423-431D-A6E2-716E8AB475C6}" sibTransId="{B97D3708-07E0-40CD-B68C-21B8888EC938}"/>
    <dgm:cxn modelId="{01FDD9AA-80C0-484D-93C5-E61517947491}" type="presOf" srcId="{B6D375C1-669B-4E1D-9BDA-65BE1B874352}" destId="{13960ED5-EA7F-48F4-B152-9E2D6B2A9B29}" srcOrd="0" destOrd="1" presId="urn:microsoft.com/office/officeart/2005/8/layout/vList2"/>
    <dgm:cxn modelId="{75D72CAC-E78D-4F44-8F7C-BCCBE9B96E13}" srcId="{9BAD54C7-625F-4069-930C-BBA2E13E7E4F}" destId="{A075AE0C-4D70-4A58-8F24-DC53C340DEB1}" srcOrd="0" destOrd="0" parTransId="{E32CD154-8C2E-4C56-A306-D27B6FF45924}" sibTransId="{3DEF62D1-D670-443F-828A-938CA09E9357}"/>
    <dgm:cxn modelId="{C9C636D1-7CFB-4262-8A43-1C68588C9F9B}" srcId="{0FD60CAE-1291-47EF-AA9B-046AA5BCC5FF}" destId="{9BAD54C7-625F-4069-930C-BBA2E13E7E4F}" srcOrd="2" destOrd="0" parTransId="{52C86FFE-F773-40EF-A7D6-8B400C212439}" sibTransId="{6405C239-FD8D-4C26-A6BD-5A6B5487B23F}"/>
    <dgm:cxn modelId="{0D3479D2-7BF4-4BA4-AD74-800905BC0B03}" type="presOf" srcId="{5875259F-1E6E-402A-9989-5566DC0F927D}" destId="{13960ED5-EA7F-48F4-B152-9E2D6B2A9B29}" srcOrd="0" destOrd="2" presId="urn:microsoft.com/office/officeart/2005/8/layout/vList2"/>
    <dgm:cxn modelId="{A0B05AD2-4B15-4417-8F54-DEBC10DB54D7}" type="presOf" srcId="{56B03FC4-9AFE-489B-B27D-021461710CC5}" destId="{556919D6-A945-46DD-A488-2AA14B7FBEC5}" srcOrd="0" destOrd="1" presId="urn:microsoft.com/office/officeart/2005/8/layout/vList2"/>
    <dgm:cxn modelId="{674286D5-8C8A-4BB0-91C9-284AA2AA281D}" type="presOf" srcId="{0FD60CAE-1291-47EF-AA9B-046AA5BCC5FF}" destId="{9A582F0D-D4E5-49DF-AE39-DAF75BFA374D}" srcOrd="0" destOrd="0" presId="urn:microsoft.com/office/officeart/2005/8/layout/vList2"/>
    <dgm:cxn modelId="{54BB5AD7-37ED-471F-A32B-0DEDCA769E03}" srcId="{B6D375C1-669B-4E1D-9BDA-65BE1B874352}" destId="{5875259F-1E6E-402A-9989-5566DC0F927D}" srcOrd="0" destOrd="0" parTransId="{1DC8742A-3853-4170-8793-52ED82232AA7}" sibTransId="{61DAF552-3BB4-43A9-B4D7-20F823D2F23A}"/>
    <dgm:cxn modelId="{04431DE8-3CF3-4E7C-A65C-114EAD2A74DC}" srcId="{0FD60CAE-1291-47EF-AA9B-046AA5BCC5FF}" destId="{0742ADFF-12A3-43A4-94D8-55E4BEC0CAC7}" srcOrd="1" destOrd="0" parTransId="{65B9A8CB-4116-4BEE-8487-77955EA8FDF5}" sibTransId="{8E5E1058-5F72-46C6-83B3-A4D10B2CF369}"/>
    <dgm:cxn modelId="{57FEFC79-240B-4822-AFB4-0424DEBEF752}" type="presParOf" srcId="{9A582F0D-D4E5-49DF-AE39-DAF75BFA374D}" destId="{30DAACF9-2431-495E-9FFB-51A9E9FB081C}" srcOrd="0" destOrd="0" presId="urn:microsoft.com/office/officeart/2005/8/layout/vList2"/>
    <dgm:cxn modelId="{56F2E5CC-1366-4497-BB15-A31538513578}" type="presParOf" srcId="{9A582F0D-D4E5-49DF-AE39-DAF75BFA374D}" destId="{0C603DEB-1296-4BCF-AE78-857A6DE3899E}" srcOrd="1" destOrd="0" presId="urn:microsoft.com/office/officeart/2005/8/layout/vList2"/>
    <dgm:cxn modelId="{530EA04E-8E25-416F-898E-4D60B3E1A0F9}" type="presParOf" srcId="{9A582F0D-D4E5-49DF-AE39-DAF75BFA374D}" destId="{A3C2BA4B-BED1-4FE2-8337-52529E54F34C}" srcOrd="2" destOrd="0" presId="urn:microsoft.com/office/officeart/2005/8/layout/vList2"/>
    <dgm:cxn modelId="{692F43CE-3278-46EF-B16B-4A868DBA9D8C}" type="presParOf" srcId="{9A582F0D-D4E5-49DF-AE39-DAF75BFA374D}" destId="{13960ED5-EA7F-48F4-B152-9E2D6B2A9B29}" srcOrd="3" destOrd="0" presId="urn:microsoft.com/office/officeart/2005/8/layout/vList2"/>
    <dgm:cxn modelId="{35C23D57-D30C-4DE2-B370-F75268DC580E}" type="presParOf" srcId="{9A582F0D-D4E5-49DF-AE39-DAF75BFA374D}" destId="{FA3B8316-28D5-4EE3-8989-CE6EEC3BB928}" srcOrd="4" destOrd="0" presId="urn:microsoft.com/office/officeart/2005/8/layout/vList2"/>
    <dgm:cxn modelId="{319AE4B7-6398-4985-8D11-B78DB4FBD627}" type="presParOf" srcId="{9A582F0D-D4E5-49DF-AE39-DAF75BFA374D}" destId="{556919D6-A945-46DD-A488-2AA14B7FBEC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6875A-36CA-4369-8DC4-E3615FE29A67}">
      <dsp:nvSpPr>
        <dsp:cNvPr id="0" name=""/>
        <dsp:cNvSpPr/>
      </dsp:nvSpPr>
      <dsp:spPr>
        <a:xfrm>
          <a:off x="0" y="0"/>
          <a:ext cx="8809149" cy="284020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3688" tIns="958088" rIns="68368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Business, sole proprietor, independent contractor, self-employed individuals, 501(c)(3) nonprofit organizations, and other limited employers.  Other exceptions could apply if you are over 500 employees if you meet certain requirements.</a:t>
          </a:r>
        </a:p>
        <a:p>
          <a:pPr marL="228600" lvl="1" indent="-228600" algn="l" defTabSz="889000">
            <a:lnSpc>
              <a:spcPct val="90000"/>
            </a:lnSpc>
            <a:spcBef>
              <a:spcPct val="0"/>
            </a:spcBef>
            <a:spcAft>
              <a:spcPct val="15000"/>
            </a:spcAft>
            <a:buChar char="•"/>
          </a:pPr>
          <a:r>
            <a:rPr lang="en-US" sz="2000" kern="1200" dirty="0"/>
            <a:t>Practically if you are under 500 employees or are self employed you are most likely eligible for the program.</a:t>
          </a:r>
        </a:p>
      </dsp:txBody>
      <dsp:txXfrm>
        <a:off x="0" y="0"/>
        <a:ext cx="8809149" cy="2840202"/>
      </dsp:txXfrm>
    </dsp:sp>
    <dsp:sp modelId="{72D09904-4554-4D2B-9195-0225D259EA18}">
      <dsp:nvSpPr>
        <dsp:cNvPr id="0" name=""/>
        <dsp:cNvSpPr/>
      </dsp:nvSpPr>
      <dsp:spPr>
        <a:xfrm>
          <a:off x="22850" y="0"/>
          <a:ext cx="3766748" cy="7480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075" tIns="0" rIns="233075" bIns="0" numCol="1" spcCol="1270" anchor="ctr" anchorCtr="0">
          <a:noAutofit/>
        </a:bodyPr>
        <a:lstStyle/>
        <a:p>
          <a:pPr marL="0" lvl="0" indent="0" algn="l" defTabSz="1066800">
            <a:lnSpc>
              <a:spcPct val="90000"/>
            </a:lnSpc>
            <a:spcBef>
              <a:spcPct val="0"/>
            </a:spcBef>
            <a:spcAft>
              <a:spcPct val="35000"/>
            </a:spcAft>
            <a:buNone/>
          </a:pPr>
          <a:r>
            <a:rPr lang="en-US" sz="2400" kern="1200" dirty="0"/>
            <a:t>You are eligible if:</a:t>
          </a:r>
        </a:p>
      </dsp:txBody>
      <dsp:txXfrm>
        <a:off x="59365" y="36515"/>
        <a:ext cx="3693718" cy="674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8DBC1-1D96-45F1-8798-820640BE1B00}">
      <dsp:nvSpPr>
        <dsp:cNvPr id="0" name=""/>
        <dsp:cNvSpPr/>
      </dsp:nvSpPr>
      <dsp:spPr>
        <a:xfrm>
          <a:off x="0" y="420541"/>
          <a:ext cx="8354820" cy="1559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427" tIns="312420" rIns="6484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You should consult with your bank as to whether it is participating.  You can apply through any existing SBA 7(a) lender or through any federally insured depository institution, federally insured credit union, and Farm Credit System institution that is participating. </a:t>
          </a:r>
        </a:p>
        <a:p>
          <a:pPr marL="114300" lvl="1" indent="-114300" algn="l" defTabSz="666750">
            <a:lnSpc>
              <a:spcPct val="90000"/>
            </a:lnSpc>
            <a:spcBef>
              <a:spcPct val="0"/>
            </a:spcBef>
            <a:spcAft>
              <a:spcPct val="15000"/>
            </a:spcAft>
            <a:buChar char="•"/>
          </a:pPr>
          <a:r>
            <a:rPr lang="en-US" sz="1500" kern="1200" dirty="0"/>
            <a:t>A list of participating lenders can be found here:</a:t>
          </a:r>
        </a:p>
        <a:p>
          <a:pPr marL="228600" lvl="2" indent="-114300" algn="l" defTabSz="666750">
            <a:lnSpc>
              <a:spcPct val="90000"/>
            </a:lnSpc>
            <a:spcBef>
              <a:spcPct val="0"/>
            </a:spcBef>
            <a:spcAft>
              <a:spcPct val="15000"/>
            </a:spcAft>
            <a:buNone/>
          </a:pPr>
          <a:r>
            <a:rPr lang="en-US" sz="1500" b="1" kern="1200" dirty="0"/>
            <a:t>	www.sba.gov/paycheckprotection/find </a:t>
          </a:r>
        </a:p>
      </dsp:txBody>
      <dsp:txXfrm>
        <a:off x="0" y="420541"/>
        <a:ext cx="8354820" cy="1559250"/>
      </dsp:txXfrm>
    </dsp:sp>
    <dsp:sp modelId="{27A7EFDC-EB70-4420-886B-F2D27FBF3A17}">
      <dsp:nvSpPr>
        <dsp:cNvPr id="0" name=""/>
        <dsp:cNvSpPr/>
      </dsp:nvSpPr>
      <dsp:spPr>
        <a:xfrm>
          <a:off x="417741" y="199141"/>
          <a:ext cx="584837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55" tIns="0" rIns="221055" bIns="0" numCol="1" spcCol="1270" anchor="ctr" anchorCtr="0">
          <a:noAutofit/>
        </a:bodyPr>
        <a:lstStyle/>
        <a:p>
          <a:pPr marL="0" lvl="0" indent="0" algn="l" defTabSz="666750">
            <a:lnSpc>
              <a:spcPct val="90000"/>
            </a:lnSpc>
            <a:spcBef>
              <a:spcPct val="0"/>
            </a:spcBef>
            <a:spcAft>
              <a:spcPct val="35000"/>
            </a:spcAft>
            <a:buNone/>
          </a:pPr>
          <a:r>
            <a:rPr lang="en-US" sz="1500" kern="1200" dirty="0"/>
            <a:t>How do I apply for the PPP loan?</a:t>
          </a:r>
        </a:p>
      </dsp:txBody>
      <dsp:txXfrm>
        <a:off x="439357" y="220757"/>
        <a:ext cx="5805142" cy="399568"/>
      </dsp:txXfrm>
    </dsp:sp>
    <dsp:sp modelId="{498CE089-88E6-4FB8-8A6D-8E9FC354D49A}">
      <dsp:nvSpPr>
        <dsp:cNvPr id="0" name=""/>
        <dsp:cNvSpPr/>
      </dsp:nvSpPr>
      <dsp:spPr>
        <a:xfrm>
          <a:off x="0" y="2282191"/>
          <a:ext cx="8354820" cy="1346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427" tIns="312420" rIns="6484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Sign a certification that the loan is for eligible purposes.</a:t>
          </a:r>
        </a:p>
        <a:p>
          <a:pPr marL="114300" lvl="1" indent="-114300" algn="l" defTabSz="666750">
            <a:lnSpc>
              <a:spcPct val="90000"/>
            </a:lnSpc>
            <a:spcBef>
              <a:spcPct val="0"/>
            </a:spcBef>
            <a:spcAft>
              <a:spcPct val="15000"/>
            </a:spcAft>
            <a:buChar char="•"/>
          </a:pPr>
          <a:r>
            <a:rPr lang="en-US" sz="1500" kern="1200" dirty="0"/>
            <a:t>Complete an application</a:t>
          </a:r>
        </a:p>
        <a:p>
          <a:pPr marL="114300" lvl="1" indent="-114300" algn="l" defTabSz="666750">
            <a:lnSpc>
              <a:spcPct val="90000"/>
            </a:lnSpc>
            <a:spcBef>
              <a:spcPct val="0"/>
            </a:spcBef>
            <a:spcAft>
              <a:spcPct val="15000"/>
            </a:spcAft>
            <a:buChar char="•"/>
          </a:pPr>
          <a:r>
            <a:rPr lang="en-US" sz="1500" kern="1200" dirty="0"/>
            <a:t>Be prepared to provide documentation verifying the number of headcount on staff and average monthly payroll.</a:t>
          </a:r>
        </a:p>
      </dsp:txBody>
      <dsp:txXfrm>
        <a:off x="0" y="2282191"/>
        <a:ext cx="8354820" cy="1346625"/>
      </dsp:txXfrm>
    </dsp:sp>
    <dsp:sp modelId="{E738B749-44F2-4A48-8D0A-384E13C79AFB}">
      <dsp:nvSpPr>
        <dsp:cNvPr id="0" name=""/>
        <dsp:cNvSpPr/>
      </dsp:nvSpPr>
      <dsp:spPr>
        <a:xfrm>
          <a:off x="417741" y="2060791"/>
          <a:ext cx="584837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55" tIns="0" rIns="221055" bIns="0" numCol="1" spcCol="1270" anchor="ctr" anchorCtr="0">
          <a:noAutofit/>
        </a:bodyPr>
        <a:lstStyle/>
        <a:p>
          <a:pPr marL="0" lvl="0" indent="0" algn="l" defTabSz="666750">
            <a:lnSpc>
              <a:spcPct val="90000"/>
            </a:lnSpc>
            <a:spcBef>
              <a:spcPct val="0"/>
            </a:spcBef>
            <a:spcAft>
              <a:spcPct val="35000"/>
            </a:spcAft>
            <a:buNone/>
          </a:pPr>
          <a:r>
            <a:rPr lang="en-US" sz="1500" kern="1200" dirty="0"/>
            <a:t>To apply, businesses must:</a:t>
          </a:r>
        </a:p>
      </dsp:txBody>
      <dsp:txXfrm>
        <a:off x="439357" y="2082407"/>
        <a:ext cx="5805142"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AACF9-2431-495E-9FFB-51A9E9FB081C}">
      <dsp:nvSpPr>
        <dsp:cNvPr id="0" name=""/>
        <dsp:cNvSpPr/>
      </dsp:nvSpPr>
      <dsp:spPr>
        <a:xfrm>
          <a:off x="0" y="324195"/>
          <a:ext cx="8229600" cy="4557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Deferral of Employer FICA</a:t>
          </a:r>
        </a:p>
      </dsp:txBody>
      <dsp:txXfrm>
        <a:off x="22246" y="346441"/>
        <a:ext cx="8185108" cy="411223"/>
      </dsp:txXfrm>
    </dsp:sp>
    <dsp:sp modelId="{0C603DEB-1296-4BCF-AE78-857A6DE3899E}">
      <dsp:nvSpPr>
        <dsp:cNvPr id="0" name=""/>
        <dsp:cNvSpPr/>
      </dsp:nvSpPr>
      <dsp:spPr>
        <a:xfrm>
          <a:off x="0" y="779910"/>
          <a:ext cx="822960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a:t>Employer share of FICA (6.20%) on wages from March 27, 2020 – December 31, 2020 can be deferred</a:t>
          </a:r>
        </a:p>
        <a:p>
          <a:pPr marL="114300" lvl="1" indent="-114300" algn="l" defTabSz="666750" rtl="0">
            <a:lnSpc>
              <a:spcPct val="90000"/>
            </a:lnSpc>
            <a:spcBef>
              <a:spcPct val="0"/>
            </a:spcBef>
            <a:spcAft>
              <a:spcPct val="20000"/>
            </a:spcAft>
            <a:buChar char="•"/>
          </a:pPr>
          <a:r>
            <a:rPr lang="en-US" sz="1500" kern="1200"/>
            <a:t>Payment schedule is 50% due on December 31, 2021 and the remaining 50% on December 31, 2022</a:t>
          </a:r>
        </a:p>
      </dsp:txBody>
      <dsp:txXfrm>
        <a:off x="0" y="779910"/>
        <a:ext cx="8229600" cy="727605"/>
      </dsp:txXfrm>
    </dsp:sp>
    <dsp:sp modelId="{A3C2BA4B-BED1-4FE2-8337-52529E54F34C}">
      <dsp:nvSpPr>
        <dsp:cNvPr id="0" name=""/>
        <dsp:cNvSpPr/>
      </dsp:nvSpPr>
      <dsp:spPr>
        <a:xfrm>
          <a:off x="0" y="1507515"/>
          <a:ext cx="8229600" cy="455715"/>
        </a:xfrm>
        <a:prstGeom prst="roundRect">
          <a:avLst/>
        </a:prstGeom>
        <a:solidFill>
          <a:schemeClr val="accent3">
            <a:hueOff val="6506966"/>
            <a:satOff val="-9259"/>
            <a:lumOff val="-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Employee Retention Credit</a:t>
          </a:r>
        </a:p>
      </dsp:txBody>
      <dsp:txXfrm>
        <a:off x="22246" y="1529761"/>
        <a:ext cx="8185108" cy="411223"/>
      </dsp:txXfrm>
    </dsp:sp>
    <dsp:sp modelId="{13960ED5-EA7F-48F4-B152-9E2D6B2A9B29}">
      <dsp:nvSpPr>
        <dsp:cNvPr id="0" name=""/>
        <dsp:cNvSpPr/>
      </dsp:nvSpPr>
      <dsp:spPr>
        <a:xfrm>
          <a:off x="0" y="1963230"/>
          <a:ext cx="8229600"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a:t>Refundable tax credit equal to 50% of certain compensation (up to $10k) from March 13, 2020 – December 31, 2020</a:t>
          </a:r>
        </a:p>
        <a:p>
          <a:pPr marL="114300" lvl="1" indent="-114300" algn="l" defTabSz="666750" rtl="0">
            <a:lnSpc>
              <a:spcPct val="90000"/>
            </a:lnSpc>
            <a:spcBef>
              <a:spcPct val="0"/>
            </a:spcBef>
            <a:spcAft>
              <a:spcPct val="20000"/>
            </a:spcAft>
            <a:buChar char="•"/>
          </a:pPr>
          <a:r>
            <a:rPr lang="en-US" sz="1500" kern="1200"/>
            <a:t>Eligible employer is one whose</a:t>
          </a:r>
        </a:p>
        <a:p>
          <a:pPr marL="228600" lvl="2" indent="-114300" algn="l" defTabSz="666750" rtl="0">
            <a:lnSpc>
              <a:spcPct val="90000"/>
            </a:lnSpc>
            <a:spcBef>
              <a:spcPct val="0"/>
            </a:spcBef>
            <a:spcAft>
              <a:spcPct val="20000"/>
            </a:spcAft>
            <a:buChar char="•"/>
          </a:pPr>
          <a:r>
            <a:rPr lang="en-US" sz="1500" kern="1200"/>
            <a:t>Operations were fully or partially suspended due to COVID-19 related shut-down order</a:t>
          </a:r>
        </a:p>
        <a:p>
          <a:pPr marL="228600" lvl="2" indent="-114300" algn="l" defTabSz="666750" rtl="0">
            <a:lnSpc>
              <a:spcPct val="90000"/>
            </a:lnSpc>
            <a:spcBef>
              <a:spcPct val="0"/>
            </a:spcBef>
            <a:spcAft>
              <a:spcPct val="20000"/>
            </a:spcAft>
            <a:buChar char="•"/>
          </a:pPr>
          <a:r>
            <a:rPr lang="en-US" sz="1500" kern="1200"/>
            <a:t>Gross receipts declined by more than 50% when compared to the same quarter in the prior year.  </a:t>
          </a:r>
        </a:p>
      </dsp:txBody>
      <dsp:txXfrm>
        <a:off x="0" y="1963230"/>
        <a:ext cx="8229600" cy="1238895"/>
      </dsp:txXfrm>
    </dsp:sp>
    <dsp:sp modelId="{FA3B8316-28D5-4EE3-8989-CE6EEC3BB928}">
      <dsp:nvSpPr>
        <dsp:cNvPr id="0" name=""/>
        <dsp:cNvSpPr/>
      </dsp:nvSpPr>
      <dsp:spPr>
        <a:xfrm>
          <a:off x="0" y="3202125"/>
          <a:ext cx="8229600" cy="455715"/>
        </a:xfrm>
        <a:prstGeom prst="roundRect">
          <a:avLst/>
        </a:prstGeom>
        <a:solidFill>
          <a:schemeClr val="accent3">
            <a:hueOff val="13013932"/>
            <a:satOff val="-18517"/>
            <a:lumOff val="-145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Other Tax Credits</a:t>
          </a:r>
        </a:p>
      </dsp:txBody>
      <dsp:txXfrm>
        <a:off x="22246" y="3224371"/>
        <a:ext cx="8185108" cy="411223"/>
      </dsp:txXfrm>
    </dsp:sp>
    <dsp:sp modelId="{556919D6-A945-46DD-A488-2AA14B7FBEC5}">
      <dsp:nvSpPr>
        <dsp:cNvPr id="0" name=""/>
        <dsp:cNvSpPr/>
      </dsp:nvSpPr>
      <dsp:spPr>
        <a:xfrm>
          <a:off x="0" y="3657840"/>
          <a:ext cx="8229600"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t>Qualified Paid Sick Leave – Credit available for employees who are unable to work for COVID-19 related issues</a:t>
          </a:r>
        </a:p>
        <a:p>
          <a:pPr marL="114300" lvl="1" indent="-114300" algn="l" defTabSz="666750" rtl="0">
            <a:lnSpc>
              <a:spcPct val="90000"/>
            </a:lnSpc>
            <a:spcBef>
              <a:spcPct val="0"/>
            </a:spcBef>
            <a:spcAft>
              <a:spcPct val="20000"/>
            </a:spcAft>
            <a:buChar char="•"/>
          </a:pPr>
          <a:r>
            <a:rPr lang="en-US" sz="1500" kern="1200" dirty="0"/>
            <a:t>Qualified Paid Family Leave – Credit available for employees who are unable to work because of a need to care for a child or the child care provider is unavailable</a:t>
          </a:r>
        </a:p>
        <a:p>
          <a:pPr marL="114300" lvl="1" indent="-114300" algn="l" defTabSz="666750" rtl="0">
            <a:lnSpc>
              <a:spcPct val="90000"/>
            </a:lnSpc>
            <a:spcBef>
              <a:spcPct val="0"/>
            </a:spcBef>
            <a:spcAft>
              <a:spcPct val="20000"/>
            </a:spcAft>
            <a:buChar char="•"/>
          </a:pPr>
          <a:r>
            <a:rPr lang="en-US" sz="1500" kern="1200" dirty="0"/>
            <a:t>Self employed individuals could be available for the tax credits</a:t>
          </a:r>
        </a:p>
      </dsp:txBody>
      <dsp:txXfrm>
        <a:off x="0" y="3657840"/>
        <a:ext cx="8229600" cy="11995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876F85D8-4E57-463E-AA5D-A33505F88C0C}" type="datetimeFigureOut">
              <a:rPr lang="en-US" smtClean="0"/>
              <a:t>4/24/2020</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DCD22954-7CC8-4FA9-8C58-62A3E81BD430}" type="slidenum">
              <a:rPr lang="en-US" smtClean="0"/>
              <a:t>‹#›</a:t>
            </a:fld>
            <a:endParaRPr lang="en-US"/>
          </a:p>
        </p:txBody>
      </p:sp>
    </p:spTree>
    <p:extLst>
      <p:ext uri="{BB962C8B-B14F-4D97-AF65-F5344CB8AC3E}">
        <p14:creationId xmlns:p14="http://schemas.microsoft.com/office/powerpoint/2010/main" val="926943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C98D31A-81D9-4A7B-BB5A-B08A88503B3E}" type="datetimeFigureOut">
              <a:rPr lang="en-US" smtClean="0"/>
              <a:t>4/24/2020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31CC9D4E-B3F1-4286-8DEF-49391A0FACB4}" type="slidenum">
              <a:rPr lang="en-US" smtClean="0"/>
              <a:t>‹#›</a:t>
            </a:fld>
            <a:endParaRPr lang="en-US" dirty="0"/>
          </a:p>
        </p:txBody>
      </p:sp>
    </p:spTree>
    <p:extLst>
      <p:ext uri="{BB962C8B-B14F-4D97-AF65-F5344CB8AC3E}">
        <p14:creationId xmlns:p14="http://schemas.microsoft.com/office/powerpoint/2010/main" val="33680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 Roux will open with a few logistical notes</a:t>
            </a:r>
          </a:p>
        </p:txBody>
      </p:sp>
      <p:sp>
        <p:nvSpPr>
          <p:cNvPr id="4" name="Slide Number Placeholder 3"/>
          <p:cNvSpPr>
            <a:spLocks noGrp="1"/>
          </p:cNvSpPr>
          <p:nvPr>
            <p:ph type="sldNum" sz="quarter" idx="10"/>
          </p:nvPr>
        </p:nvSpPr>
        <p:spPr/>
        <p:txBody>
          <a:bodyPr/>
          <a:lstStyle/>
          <a:p>
            <a:fld id="{31CC9D4E-B3F1-4286-8DEF-49391A0FACB4}"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9/19/2019</a:t>
            </a:r>
            <a:endParaRPr lang="en-US" dirty="0">
              <a:solidFill>
                <a:prstClr val="black"/>
              </a:solidFill>
            </a:endParaRPr>
          </a:p>
        </p:txBody>
      </p:sp>
    </p:spTree>
    <p:extLst>
      <p:ext uri="{BB962C8B-B14F-4D97-AF65-F5344CB8AC3E}">
        <p14:creationId xmlns:p14="http://schemas.microsoft.com/office/powerpoint/2010/main" val="17315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75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bullet is a huge question for this sector right now; hoping you can say a bit more on that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099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C9D4E-B3F1-4286-8DEF-49391A0FACB4}" type="slidenum">
              <a:rPr lang="en-US" smtClean="0"/>
              <a:t>12</a:t>
            </a:fld>
            <a:endParaRPr lang="en-US" dirty="0"/>
          </a:p>
        </p:txBody>
      </p:sp>
    </p:spTree>
    <p:extLst>
      <p:ext uri="{BB962C8B-B14F-4D97-AF65-F5344CB8AC3E}">
        <p14:creationId xmlns:p14="http://schemas.microsoft.com/office/powerpoint/2010/main" val="97689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C9D4E-B3F1-4286-8DEF-49391A0FACB4}" type="slidenum">
              <a:rPr lang="en-US" smtClean="0">
                <a:solidFill>
                  <a:prstClr val="black"/>
                </a:solidFill>
              </a:rPr>
              <a:pPr/>
              <a:t>13</a:t>
            </a:fld>
            <a:endParaRPr lang="en-US" dirty="0">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9/19/2019</a:t>
            </a:r>
            <a:endParaRPr lang="en-US" dirty="0">
              <a:solidFill>
                <a:prstClr val="black"/>
              </a:solidFill>
            </a:endParaRPr>
          </a:p>
        </p:txBody>
      </p:sp>
    </p:spTree>
    <p:extLst>
      <p:ext uri="{BB962C8B-B14F-4D97-AF65-F5344CB8AC3E}">
        <p14:creationId xmlns:p14="http://schemas.microsoft.com/office/powerpoint/2010/main" val="3957462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70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 do you think you can highlight the following topics that came up on your webinar:</a:t>
            </a:r>
          </a:p>
          <a:p>
            <a:r>
              <a:rPr lang="en-US" dirty="0"/>
              <a:t>- Re-hiring by June 30</a:t>
            </a:r>
            <a:r>
              <a:rPr lang="en-US" baseline="30000" dirty="0"/>
              <a:t>th</a:t>
            </a:r>
            <a:r>
              <a:rPr lang="en-US" dirty="0"/>
              <a:t> – how that works with the 8 week period</a:t>
            </a:r>
          </a:p>
          <a:p>
            <a:pPr marL="171450" indent="-171450">
              <a:buFontTx/>
              <a:buChar char="-"/>
            </a:pPr>
            <a:r>
              <a:rPr lang="en-US" dirty="0"/>
              <a:t>If I lay off or furlough employees, how does that impact my PPP amount/ forgiveness?</a:t>
            </a:r>
          </a:p>
          <a:p>
            <a:pPr marL="171450" indent="-171450">
              <a:buFontTx/>
              <a:buChar char="-"/>
            </a:pPr>
            <a:r>
              <a:rPr lang="en-US" dirty="0"/>
              <a:t>What happens if I don’t get my loan forgiven?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733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 do you think you can highlight the following topics that came up on your webinar:</a:t>
            </a:r>
          </a:p>
          <a:p>
            <a:r>
              <a:rPr lang="en-US" dirty="0"/>
              <a:t>- Re-hiring by June 30</a:t>
            </a:r>
            <a:r>
              <a:rPr lang="en-US" baseline="30000" dirty="0"/>
              <a:t>th</a:t>
            </a:r>
            <a:r>
              <a:rPr lang="en-US" dirty="0"/>
              <a:t> – how that works with the 8 week period</a:t>
            </a:r>
          </a:p>
          <a:p>
            <a:pPr marL="171450" indent="-171450">
              <a:buFontTx/>
              <a:buChar char="-"/>
            </a:pPr>
            <a:r>
              <a:rPr lang="en-US" dirty="0"/>
              <a:t>If I lay off or furlough employees, how does that impact my PPP amount/ forgiveness?</a:t>
            </a:r>
          </a:p>
          <a:p>
            <a:pPr marL="171450" indent="-171450">
              <a:buFontTx/>
              <a:buChar char="-"/>
            </a:pPr>
            <a:r>
              <a:rPr lang="en-US" dirty="0"/>
              <a:t>What happens if I don’t get my loan forgiven?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562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814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C9D4E-B3F1-4286-8DEF-49391A0FACB4}"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9/19/2019</a:t>
            </a:r>
            <a:endParaRPr lang="en-US" dirty="0">
              <a:solidFill>
                <a:prstClr val="black"/>
              </a:solidFill>
            </a:endParaRPr>
          </a:p>
        </p:txBody>
      </p:sp>
    </p:spTree>
    <p:extLst>
      <p:ext uri="{BB962C8B-B14F-4D97-AF65-F5344CB8AC3E}">
        <p14:creationId xmlns:p14="http://schemas.microsoft.com/office/powerpoint/2010/main" val="264275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C9D4E-B3F1-4286-8DEF-49391A0FACB4}" type="slidenum">
              <a:rPr lang="en-US" smtClean="0"/>
              <a:t>19</a:t>
            </a:fld>
            <a:endParaRPr lang="en-US" dirty="0"/>
          </a:p>
        </p:txBody>
      </p:sp>
    </p:spTree>
    <p:extLst>
      <p:ext uri="{BB962C8B-B14F-4D97-AF65-F5344CB8AC3E}">
        <p14:creationId xmlns:p14="http://schemas.microsoft.com/office/powerpoint/2010/main" val="52235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points:</a:t>
            </a:r>
          </a:p>
          <a:p>
            <a:pPr marL="171450" indent="-171450">
              <a:buFontTx/>
              <a:buChar char="-"/>
            </a:pPr>
            <a:r>
              <a:rPr lang="en-US" dirty="0"/>
              <a:t>Thanks to partners</a:t>
            </a:r>
          </a:p>
          <a:p>
            <a:pPr marL="171450" indent="-171450">
              <a:buFontTx/>
              <a:buChar char="-"/>
            </a:pPr>
            <a:r>
              <a:rPr lang="en-US" dirty="0"/>
              <a:t>Difficult time for the field and EEC is doing everything we can to support you</a:t>
            </a:r>
          </a:p>
          <a:p>
            <a:pPr marL="171450" indent="-171450">
              <a:buFontTx/>
              <a:buChar char="-"/>
            </a:pPr>
            <a:r>
              <a:rPr lang="en-US" dirty="0"/>
              <a:t>We know Unemployment insurance is a big question that will not be covered today, given that the focus is on the PPP program.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3 Town Halls next week where you will get the option to ask questions on this and other topics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1CC9D4E-B3F1-4286-8DEF-49391A0FACB4}"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9/19/2019</a:t>
            </a:r>
            <a:endParaRPr lang="en-US" dirty="0">
              <a:solidFill>
                <a:prstClr val="black"/>
              </a:solidFill>
            </a:endParaRPr>
          </a:p>
        </p:txBody>
      </p:sp>
    </p:spTree>
    <p:extLst>
      <p:ext uri="{BB962C8B-B14F-4D97-AF65-F5344CB8AC3E}">
        <p14:creationId xmlns:p14="http://schemas.microsoft.com/office/powerpoint/2010/main" val="622343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questions: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I took this loan will I still qualify to file for unemployment? (question from a home-based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Child care is closed at least through June 29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If I received a PPP loan and am using it to cover 8 weeks of payroll and expenses, what does that mean for the weeks it is not covering?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applied earlier but my bank said that the funds were exhausted. What do I do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I’m providing emergency care and getting reimbursed by the state during this time, how does that impact my PPP calculation?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had to furlough or lay off employees. Am I still eligible for PPP and how does that impact the amount I can apply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 it risky to take out a PPP loan? Does it have a high (hidden) interest rate?</a:t>
            </a:r>
          </a:p>
          <a:p>
            <a:endParaRPr lang="en-US" dirty="0"/>
          </a:p>
          <a:p>
            <a:r>
              <a:rPr lang="en-US" sz="1200" kern="1200" dirty="0">
                <a:solidFill>
                  <a:schemeClr val="tx1"/>
                </a:solidFill>
                <a:effectLst/>
                <a:latin typeface="+mn-lt"/>
                <a:ea typeface="+mn-ea"/>
                <a:cs typeface="+mn-cs"/>
              </a:rPr>
              <a:t>How will this loan affect me when filling taxes for next year 2021? Will this loan be taxed?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I have to repay the loan, what would that look like? Are there prepayment penalties? Will the interest rate go down if paid off early?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CC9D4E-B3F1-4286-8DEF-49391A0FACB4}" type="slidenum">
              <a:rPr lang="en-US" smtClean="0"/>
              <a:t>24</a:t>
            </a:fld>
            <a:endParaRPr lang="en-US" dirty="0"/>
          </a:p>
        </p:txBody>
      </p:sp>
    </p:spTree>
    <p:extLst>
      <p:ext uri="{BB962C8B-B14F-4D97-AF65-F5344CB8AC3E}">
        <p14:creationId xmlns:p14="http://schemas.microsoft.com/office/powerpoint/2010/main" val="3097590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Theresa to cover and explain how we will use the intake form to refer providers to one-on-one support</a:t>
            </a:r>
          </a:p>
        </p:txBody>
      </p:sp>
      <p:sp>
        <p:nvSpPr>
          <p:cNvPr id="4" name="Slide Number Placeholder 3"/>
          <p:cNvSpPr>
            <a:spLocks noGrp="1"/>
          </p:cNvSpPr>
          <p:nvPr>
            <p:ph type="sldNum" sz="quarter" idx="10"/>
          </p:nvPr>
        </p:nvSpPr>
        <p:spPr/>
        <p:txBody>
          <a:bodyPr/>
          <a:lstStyle/>
          <a:p>
            <a:fld id="{31CC9D4E-B3F1-4286-8DEF-49391A0FACB4}"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9/19/2019</a:t>
            </a:r>
            <a:endParaRPr lang="en-US" dirty="0">
              <a:solidFill>
                <a:prstClr val="black"/>
              </a:solidFill>
            </a:endParaRPr>
          </a:p>
        </p:txBody>
      </p:sp>
    </p:spTree>
    <p:extLst>
      <p:ext uri="{BB962C8B-B14F-4D97-AF65-F5344CB8AC3E}">
        <p14:creationId xmlns:p14="http://schemas.microsoft.com/office/powerpoint/2010/main" val="1629425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Theresa to 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Accion</a:t>
            </a:r>
            <a:r>
              <a:rPr lang="en-US" sz="1200" kern="1200" dirty="0">
                <a:solidFill>
                  <a:schemeClr val="tx1"/>
                </a:solidFill>
                <a:effectLst/>
                <a:latin typeface="+mn-lt"/>
                <a:ea typeface="+mn-ea"/>
                <a:cs typeface="+mn-cs"/>
              </a:rPr>
              <a:t> is a lender that provides support to small business owners specifically family child care providers. </a:t>
            </a:r>
            <a:endParaRPr lang="en-US" dirty="0"/>
          </a:p>
        </p:txBody>
      </p:sp>
      <p:sp>
        <p:nvSpPr>
          <p:cNvPr id="4" name="Slide Number Placeholder 3"/>
          <p:cNvSpPr>
            <a:spLocks noGrp="1"/>
          </p:cNvSpPr>
          <p:nvPr>
            <p:ph type="sldNum" sz="quarter" idx="10"/>
          </p:nvPr>
        </p:nvSpPr>
        <p:spPr/>
        <p:txBody>
          <a:bodyPr/>
          <a:lstStyle/>
          <a:p>
            <a:fld id="{31CC9D4E-B3F1-4286-8DEF-49391A0FACB4}" type="slidenum">
              <a:rPr lang="en-US" smtClean="0">
                <a:solidFill>
                  <a:prstClr val="black"/>
                </a:solidFill>
              </a:rPr>
              <a:pPr/>
              <a:t>26</a:t>
            </a:fld>
            <a:endParaRPr lang="en-US" dirty="0">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9/19/2019</a:t>
            </a:r>
            <a:endParaRPr lang="en-US" dirty="0">
              <a:solidFill>
                <a:prstClr val="black"/>
              </a:solidFill>
            </a:endParaRPr>
          </a:p>
        </p:txBody>
      </p:sp>
    </p:spTree>
    <p:extLst>
      <p:ext uri="{BB962C8B-B14F-4D97-AF65-F5344CB8AC3E}">
        <p14:creationId xmlns:p14="http://schemas.microsoft.com/office/powerpoint/2010/main" val="3217520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C9D4E-B3F1-4286-8DEF-49391A0FACB4}" type="slidenum">
              <a:rPr lang="en-US" smtClean="0"/>
              <a:t>27</a:t>
            </a:fld>
            <a:endParaRPr lang="en-US" dirty="0"/>
          </a:p>
        </p:txBody>
      </p:sp>
    </p:spTree>
    <p:extLst>
      <p:ext uri="{BB962C8B-B14F-4D97-AF65-F5344CB8AC3E}">
        <p14:creationId xmlns:p14="http://schemas.microsoft.com/office/powerpoint/2010/main" val="61710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Theresa:</a:t>
            </a:r>
          </a:p>
          <a:p>
            <a:r>
              <a:rPr lang="en-US" dirty="0"/>
              <a:t>Thank you Commissioner.</a:t>
            </a:r>
          </a:p>
          <a:p>
            <a:endParaRPr lang="en-US" dirty="0"/>
          </a:p>
          <a:p>
            <a:r>
              <a:rPr lang="en-US" dirty="0"/>
              <a:t>Thank you to the EEC for hosting this webinar, especially to Pam Roux who will be moderating questions.</a:t>
            </a:r>
          </a:p>
          <a:p>
            <a:endParaRPr lang="en-US" dirty="0"/>
          </a:p>
          <a:p>
            <a:r>
              <a:rPr lang="en-US" dirty="0"/>
              <a:t>The purpose of this webinar is to provide you with more information on small business resources that might be helpful to you, and specifically the Paycheck Protection Program, or PPP. </a:t>
            </a:r>
          </a:p>
          <a:p>
            <a:endParaRPr lang="en-US" dirty="0"/>
          </a:p>
          <a:p>
            <a:r>
              <a:rPr lang="en-US" dirty="0"/>
              <a:t>We know this is a challenging time for the early education and out-of-school time field and that many of you are struggling financially, as well as emotionally in many ways. </a:t>
            </a:r>
          </a:p>
          <a:p>
            <a:endParaRPr lang="en-US" dirty="0"/>
          </a:p>
          <a:p>
            <a:r>
              <a:rPr lang="en-US" dirty="0"/>
              <a:t>The PPP program will not solve all of the challenges facing the field, but it is a resource that may help, and we want you to be informed and well-positioned to decide whether it is right for you. We have gathered a team to help, and you will hear from this team today on the webinar. We are here to help and we want you to know that there are many people and organizations working to bring more resources to the sector during this time.</a:t>
            </a:r>
          </a:p>
          <a:p>
            <a:endParaRPr lang="en-US" dirty="0"/>
          </a:p>
          <a:p>
            <a:r>
              <a:rPr lang="en-US" dirty="0"/>
              <a:t>Today you will hear from Tim Warren at Clifton Larson Allen, an accounting firm, who will provide details on what the PPP program is. Anna Dodson is our partner at Goodwin Procter, a law firm, and she will talk more about the loan forgiveness considerations of PPP and about the amazing team of lawyers that Goodwin has dedicated to help the field during this time. Then you will hear from Margaret McDonald from Clarendon Early Education Services who will talk about PPP in relation to family child care providers specifically.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open it up for questions, then I will tell you more about our effort to follow up with technical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 want to say that this webinar is not a substitute for real accounting or legal advice, since everyone’s particular situation is different. We will, however, be offering one-on-one technical assistance to the field, which I will talk more about towards the end of the webinar.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planned for at least 15 minutes of questions, but we will not be able to answer all of your questions today, so we hope the follow-up technical assistance will be helpful.</a:t>
            </a:r>
          </a:p>
        </p:txBody>
      </p:sp>
      <p:sp>
        <p:nvSpPr>
          <p:cNvPr id="4" name="Slide Number Placeholder 3"/>
          <p:cNvSpPr>
            <a:spLocks noGrp="1"/>
          </p:cNvSpPr>
          <p:nvPr>
            <p:ph type="sldNum" sz="quarter" idx="10"/>
          </p:nvPr>
        </p:nvSpPr>
        <p:spPr/>
        <p:txBody>
          <a:bodyPr/>
          <a:lstStyle/>
          <a:p>
            <a:fld id="{31CC9D4E-B3F1-4286-8DEF-49391A0FACB4}"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9/19/2019</a:t>
            </a:r>
            <a:endParaRPr lang="en-US" dirty="0">
              <a:solidFill>
                <a:prstClr val="black"/>
              </a:solidFill>
            </a:endParaRPr>
          </a:p>
        </p:txBody>
      </p:sp>
    </p:spTree>
    <p:extLst>
      <p:ext uri="{BB962C8B-B14F-4D97-AF65-F5344CB8AC3E}">
        <p14:creationId xmlns:p14="http://schemas.microsoft.com/office/powerpoint/2010/main" val="61710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167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9/19/2019</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130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point:</a:t>
            </a:r>
          </a:p>
          <a:p>
            <a:r>
              <a:rPr lang="en-US" dirty="0"/>
              <a:t>PPP more accessible than EIDL generally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43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note that this means that all program types in early education (centers, home-based providers, non-profit, and for-profit) are likely eligible if they meet the eligibility requirements</a:t>
            </a:r>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An entity generally is eligible for the PPP if it, combined with its affiliates, is a small business as defined in section 3 of the Small Business Act (15 U.S.C. 632), or (1) has 500 or fewer employees whose principal place of residence is in the United States or is in a certain industry and meets applicable SBA employee-based size standards for that industry.</a:t>
            </a:r>
          </a:p>
          <a:p>
            <a:pPr marL="0" indent="0">
              <a:buNone/>
            </a:pPr>
            <a:r>
              <a:rPr lang="en-US" sz="1200" dirty="0"/>
              <a:t>Additionally, a business can qualify for the Paycheck Protection Program as a small business concern if it met both tests in SBA’s “alternative size standard” as of March 27, 2020: (1) maximum tangible net worth of the business is not more than $15 million; and (2) the average net income after Federal income taxes (excluding any carry-over losses) of the business for the two full fiscal years before the date of the application is not more than $5 million. A business that qualifies as a small business concern under section 3 of the Small Business Act, 15 U.S.C. 632, may truthfully attest to its eligibility for PPP loans on the Borrower Application Form, unless otherwise ineligible.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D4126-7F6D-4896-BB40-6A6D951FAA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18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some banks might actually be taking applications even before the 2</a:t>
            </a:r>
            <a:r>
              <a:rPr lang="en-US" baseline="30000" dirty="0"/>
              <a:t>nd</a:t>
            </a:r>
            <a:r>
              <a:rPr lang="en-US" dirty="0"/>
              <a:t> round of funding is announced officially. Likewise, there is a large backlog of applications that might impact the amount of funding that is actually “available” in this 2</a:t>
            </a:r>
            <a:r>
              <a:rPr lang="en-US" baseline="30000" dirty="0"/>
              <a:t>nd</a:t>
            </a:r>
            <a:r>
              <a:rPr lang="en-US" dirty="0"/>
              <a:t> round of funding…</a:t>
            </a:r>
          </a:p>
          <a:p>
            <a:endParaRPr lang="en-US" dirty="0"/>
          </a:p>
          <a:p>
            <a:r>
              <a:rPr lang="en-US" dirty="0"/>
              <a:t>So the main message is: if you haven’t gotten an application in yet or if it’s partially completed, NOW is the time to complete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46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pages long</a:t>
            </a:r>
          </a:p>
          <a:p>
            <a:r>
              <a:rPr lang="en-US" dirty="0"/>
              <a:t>Main calculations are on the line marked by the red arrow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C9D4E-B3F1-4286-8DEF-49391A0FA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77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linkedin.com/company/cliftonlarsonallen" TargetMode="External"/><Relationship Id="rId13"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2.emf"/><Relationship Id="rId12" Type="http://schemas.openxmlformats.org/officeDocument/2006/relationships/hyperlink" Target="https://www.instagram.com/lifeatcla" TargetMode="External"/><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hyperlink" Target="https://www.facebook.com/CliftonLarsonAllen" TargetMode="External"/><Relationship Id="rId11" Type="http://schemas.openxmlformats.org/officeDocument/2006/relationships/image" Target="../media/image14.png"/><Relationship Id="rId5" Type="http://schemas.openxmlformats.org/officeDocument/2006/relationships/image" Target="../media/image11.emf"/><Relationship Id="rId10" Type="http://schemas.openxmlformats.org/officeDocument/2006/relationships/hyperlink" Target="https://www.youtube.com/user/CliftonLarsonAllen" TargetMode="External"/><Relationship Id="rId4" Type="http://schemas.openxmlformats.org/officeDocument/2006/relationships/hyperlink" Target="https://twitter.com/CLAconnect" TargetMode="External"/><Relationship Id="rId9"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1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18.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9CF70-C021-4E2E-AAEF-545700C3964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714BB46-9F5B-44A2-91BE-A41C3E00BB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DC6A973-4F58-4946-B4CA-3D4E14D7BCC7}"/>
              </a:ext>
            </a:extLst>
          </p:cNvPr>
          <p:cNvSpPr>
            <a:spLocks noGrp="1"/>
          </p:cNvSpPr>
          <p:nvPr>
            <p:ph type="dt" sz="half" idx="10"/>
          </p:nvPr>
        </p:nvSpPr>
        <p:spPr/>
        <p:txBody>
          <a:bodyPr/>
          <a:lstStyle/>
          <a:p>
            <a:fld id="{EC9F6930-0368-42BA-BEFA-C7ACFE8B78CE}" type="datetime1">
              <a:rPr lang="en-US" smtClean="0"/>
              <a:t>4/24/2020</a:t>
            </a:fld>
            <a:endParaRPr lang="en-US" dirty="0"/>
          </a:p>
        </p:txBody>
      </p:sp>
      <p:sp>
        <p:nvSpPr>
          <p:cNvPr id="5" name="Footer Placeholder 4">
            <a:extLst>
              <a:ext uri="{FF2B5EF4-FFF2-40B4-BE49-F238E27FC236}">
                <a16:creationId xmlns:a16="http://schemas.microsoft.com/office/drawing/2014/main" id="{92C5851F-09BC-4629-A415-31E81774DD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51C0F6-FCFB-40DE-BAFC-CC88F698E6E3}"/>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418188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7523-0A7E-46DD-B748-4066E8F963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C51511-C8B4-4C78-989D-B0160060C9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C8B10-EF78-4890-A2D9-121CE06E88F0}"/>
              </a:ext>
            </a:extLst>
          </p:cNvPr>
          <p:cNvSpPr>
            <a:spLocks noGrp="1"/>
          </p:cNvSpPr>
          <p:nvPr>
            <p:ph type="dt" sz="half" idx="10"/>
          </p:nvPr>
        </p:nvSpPr>
        <p:spPr/>
        <p:txBody>
          <a:bodyPr/>
          <a:lstStyle/>
          <a:p>
            <a:fld id="{D77B75AE-A6AE-4EDC-9064-2B57A50B273E}" type="datetime1">
              <a:rPr lang="en-US" smtClean="0"/>
              <a:t>4/24/2020</a:t>
            </a:fld>
            <a:endParaRPr lang="en-US" dirty="0"/>
          </a:p>
        </p:txBody>
      </p:sp>
      <p:sp>
        <p:nvSpPr>
          <p:cNvPr id="5" name="Footer Placeholder 4">
            <a:extLst>
              <a:ext uri="{FF2B5EF4-FFF2-40B4-BE49-F238E27FC236}">
                <a16:creationId xmlns:a16="http://schemas.microsoft.com/office/drawing/2014/main" id="{37694A3F-1F1B-4796-A785-64DDE4A249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035EAB-511D-4E97-8609-5D9C6A05DE5B}"/>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3318411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7DDE1-F855-427C-B76B-6E8406B8A15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21B616-9036-4269-BDD1-D6D1D035DC1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25862-7E4A-4D51-9AD0-A161807FEA0E}"/>
              </a:ext>
            </a:extLst>
          </p:cNvPr>
          <p:cNvSpPr>
            <a:spLocks noGrp="1"/>
          </p:cNvSpPr>
          <p:nvPr>
            <p:ph type="dt" sz="half" idx="10"/>
          </p:nvPr>
        </p:nvSpPr>
        <p:spPr/>
        <p:txBody>
          <a:bodyPr/>
          <a:lstStyle/>
          <a:p>
            <a:fld id="{8A74B2C4-45E9-4A43-8C11-50521C7C1D22}" type="datetime1">
              <a:rPr lang="en-US" smtClean="0"/>
              <a:t>4/24/2020</a:t>
            </a:fld>
            <a:endParaRPr lang="en-US" dirty="0"/>
          </a:p>
        </p:txBody>
      </p:sp>
      <p:sp>
        <p:nvSpPr>
          <p:cNvPr id="5" name="Footer Placeholder 4">
            <a:extLst>
              <a:ext uri="{FF2B5EF4-FFF2-40B4-BE49-F238E27FC236}">
                <a16:creationId xmlns:a16="http://schemas.microsoft.com/office/drawing/2014/main" id="{529C5EC2-A26E-41F8-A463-FC9DB44AD2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A44C48-31F4-448D-B157-71F4023E1001}"/>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399947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cSld name="1_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E032E8-6EB8-4657-ACE0-E4D67EA129E9}" type="datetime1">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63761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65952"/>
          </a:xfrm>
          <a:prstGeom prst="rect">
            <a:avLst/>
          </a:prstGeom>
        </p:spPr>
      </p:pic>
      <p:sp>
        <p:nvSpPr>
          <p:cNvPr id="13" name="Rectangle 12"/>
          <p:cNvSpPr/>
          <p:nvPr/>
        </p:nvSpPr>
        <p:spPr bwMode="auto">
          <a:xfrm>
            <a:off x="0" y="5656730"/>
            <a:ext cx="9144000" cy="122782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0" name="TextBox 29"/>
          <p:cNvSpPr txBox="1"/>
          <p:nvPr/>
        </p:nvSpPr>
        <p:spPr>
          <a:xfrm>
            <a:off x="497903" y="4709387"/>
            <a:ext cx="5029200" cy="253916"/>
          </a:xfrm>
          <a:prstGeom prst="rect">
            <a:avLst/>
          </a:prstGeom>
          <a:noFill/>
        </p:spPr>
        <p:txBody>
          <a:bodyPr wrap="square" rtlCol="0">
            <a:spAutoFit/>
          </a:bodyPr>
          <a:lstStyle/>
          <a:p>
            <a:r>
              <a:rPr lang="en-US" sz="1050" kern="2000" spc="20" baseline="0" dirty="0">
                <a:solidFill>
                  <a:schemeClr val="bg1"/>
                </a:solidFill>
              </a:rPr>
              <a:t>WEALTH ADVISORY  |  OUTSOURCING  |  AUDIT, TAX, AND CONSULTING</a:t>
            </a:r>
          </a:p>
        </p:txBody>
      </p:sp>
      <p:sp>
        <p:nvSpPr>
          <p:cNvPr id="6" name="Rectangle 5"/>
          <p:cNvSpPr/>
          <p:nvPr/>
        </p:nvSpPr>
        <p:spPr>
          <a:xfrm>
            <a:off x="505503" y="5015179"/>
            <a:ext cx="4572000" cy="192360"/>
          </a:xfrm>
          <a:prstGeom prst="rect">
            <a:avLst/>
          </a:prstGeom>
        </p:spPr>
        <p:txBody>
          <a:bodyPr>
            <a:spAutoFit/>
          </a:bodyPr>
          <a:lstStyle/>
          <a:p>
            <a:pPr>
              <a:buNone/>
            </a:pPr>
            <a:r>
              <a:rPr lang="en-US" sz="650"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7807067" y="1036346"/>
            <a:ext cx="2362203"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lumMod val="95000"/>
                  </a:schemeClr>
                </a:solidFill>
              </a:rPr>
              <a:t>©2020 CliftonLarsonAllen LLP</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878327"/>
            <a:ext cx="590710" cy="794403"/>
          </a:xfrm>
          <a:prstGeom prst="rect">
            <a:avLst/>
          </a:prstGeom>
        </p:spPr>
      </p:pic>
      <p:sp>
        <p:nvSpPr>
          <p:cNvPr id="15" name="Rectangle 14"/>
          <p:cNvSpPr/>
          <p:nvPr/>
        </p:nvSpPr>
        <p:spPr bwMode="auto">
          <a:xfrm>
            <a:off x="9691577" y="1269983"/>
            <a:ext cx="2590800" cy="526701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5" y="5978203"/>
            <a:ext cx="3539189" cy="521284"/>
          </a:xfrm>
          <a:prstGeom prst="rect">
            <a:avLst/>
          </a:prstGeom>
        </p:spPr>
      </p:pic>
      <p:sp>
        <p:nvSpPr>
          <p:cNvPr id="16" name="Rectangle 4"/>
          <p:cNvSpPr>
            <a:spLocks noGrp="1" noChangeArrowheads="1"/>
          </p:cNvSpPr>
          <p:nvPr>
            <p:ph type="subTitle" idx="1" hasCustomPrompt="1"/>
          </p:nvPr>
        </p:nvSpPr>
        <p:spPr>
          <a:xfrm>
            <a:off x="391961" y="2261488"/>
            <a:ext cx="5322835" cy="489603"/>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p:ph type="title" hasCustomPrompt="1"/>
          </p:nvPr>
        </p:nvSpPr>
        <p:spPr>
          <a:xfrm>
            <a:off x="391961" y="253667"/>
            <a:ext cx="5322835" cy="1859280"/>
          </a:xfrm>
          <a:noFill/>
        </p:spPr>
        <p:txBody>
          <a:bodyPr anchor="b"/>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05559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65952"/>
          </a:xfrm>
          <a:prstGeom prst="rect">
            <a:avLst/>
          </a:prstGeom>
        </p:spPr>
      </p:pic>
      <p:sp>
        <p:nvSpPr>
          <p:cNvPr id="13" name="Rectangle 12"/>
          <p:cNvSpPr/>
          <p:nvPr/>
        </p:nvSpPr>
        <p:spPr bwMode="auto">
          <a:xfrm>
            <a:off x="0" y="5656730"/>
            <a:ext cx="9144000" cy="122782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0" name="TextBox 29"/>
          <p:cNvSpPr txBox="1"/>
          <p:nvPr/>
        </p:nvSpPr>
        <p:spPr>
          <a:xfrm>
            <a:off x="410995" y="4774411"/>
            <a:ext cx="5029200" cy="253916"/>
          </a:xfrm>
          <a:prstGeom prst="rect">
            <a:avLst/>
          </a:prstGeom>
          <a:noFill/>
        </p:spPr>
        <p:txBody>
          <a:bodyPr wrap="square" rtlCol="0">
            <a:spAutoFit/>
          </a:bodyPr>
          <a:lstStyle/>
          <a:p>
            <a:r>
              <a:rPr lang="en-US" sz="1050" kern="2000" spc="20" baseline="0" dirty="0">
                <a:solidFill>
                  <a:schemeClr val="bg1"/>
                </a:solidFill>
              </a:rPr>
              <a:t>WEALTH ADVISORY  |  OUTSOURCING  |  AUDIT, TAX, AND CONSULTING</a:t>
            </a:r>
          </a:p>
        </p:txBody>
      </p:sp>
      <p:sp>
        <p:nvSpPr>
          <p:cNvPr id="6" name="Rectangle 5"/>
          <p:cNvSpPr/>
          <p:nvPr/>
        </p:nvSpPr>
        <p:spPr>
          <a:xfrm>
            <a:off x="418595" y="5080203"/>
            <a:ext cx="4572000" cy="192360"/>
          </a:xfrm>
          <a:prstGeom prst="rect">
            <a:avLst/>
          </a:prstGeom>
        </p:spPr>
        <p:txBody>
          <a:bodyPr>
            <a:spAutoFit/>
          </a:bodyPr>
          <a:lstStyle/>
          <a:p>
            <a:pPr>
              <a:buNone/>
            </a:pPr>
            <a:r>
              <a:rPr lang="en-US" sz="650"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7807067" y="1036346"/>
            <a:ext cx="2362203"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2"/>
                </a:solidFill>
              </a:rPr>
              <a:t>©2020 CliftonLarsonAllen LLP</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878327"/>
            <a:ext cx="590710" cy="794403"/>
          </a:xfrm>
          <a:prstGeom prst="rect">
            <a:avLst/>
          </a:prstGeom>
        </p:spPr>
      </p:pic>
      <p:sp>
        <p:nvSpPr>
          <p:cNvPr id="17" name="Rectangle 4"/>
          <p:cNvSpPr>
            <a:spLocks noGrp="1" noChangeArrowheads="1"/>
          </p:cNvSpPr>
          <p:nvPr>
            <p:ph type="subTitle" idx="1" hasCustomPrompt="1"/>
          </p:nvPr>
        </p:nvSpPr>
        <p:spPr>
          <a:xfrm>
            <a:off x="391961" y="2261488"/>
            <a:ext cx="5322835" cy="489603"/>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391961" y="253667"/>
            <a:ext cx="5322835" cy="1859280"/>
          </a:xfrm>
          <a:noFill/>
        </p:spPr>
        <p:txBody>
          <a:bodyPr anchor="b"/>
          <a:lstStyle>
            <a:lvl1pPr>
              <a:defRPr sz="2800">
                <a:solidFill>
                  <a:schemeClr val="bg1"/>
                </a:solidFill>
              </a:defRPr>
            </a:lvl1pPr>
          </a:lstStyle>
          <a:p>
            <a:r>
              <a:rPr lang="en-US" dirty="0"/>
              <a:t>Click To Edit Master Title Style</a:t>
            </a:r>
          </a:p>
        </p:txBody>
      </p:sp>
      <p:sp>
        <p:nvSpPr>
          <p:cNvPr id="15" name="Rectangle 14"/>
          <p:cNvSpPr/>
          <p:nvPr/>
        </p:nvSpPr>
        <p:spPr bwMode="auto">
          <a:xfrm>
            <a:off x="9691577" y="1269983"/>
            <a:ext cx="2590800" cy="526701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5" y="5978203"/>
            <a:ext cx="3539189" cy="521284"/>
          </a:xfrm>
          <a:prstGeom prst="rect">
            <a:avLst/>
          </a:prstGeom>
        </p:spPr>
      </p:pic>
    </p:spTree>
    <p:extLst>
      <p:ext uri="{BB962C8B-B14F-4D97-AF65-F5344CB8AC3E}">
        <p14:creationId xmlns:p14="http://schemas.microsoft.com/office/powerpoint/2010/main" val="172935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a:t>Click To Edit Master Title Style</a:t>
            </a:r>
          </a:p>
        </p:txBody>
      </p:sp>
      <p:sp>
        <p:nvSpPr>
          <p:cNvPr id="3" name="Content Placeholder 2"/>
          <p:cNvSpPr>
            <a:spLocks noGrp="1"/>
          </p:cNvSpPr>
          <p:nvPr>
            <p:ph idx="1"/>
          </p:nvPr>
        </p:nvSpPr>
        <p:spPr>
          <a:xfrm>
            <a:off x="457200" y="1447800"/>
            <a:ext cx="8229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4"/>
          </p:nvPr>
        </p:nvSpPr>
        <p:spPr>
          <a:xfrm>
            <a:off x="8686800" y="6426200"/>
            <a:ext cx="395782" cy="4572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416619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39"/>
          </a:xfrm>
          <a:prstGeom prst="rect">
            <a:avLst/>
          </a:prstGeom>
        </p:spPr>
      </p:pic>
      <p:sp>
        <p:nvSpPr>
          <p:cNvPr id="13" name="Date Placeholder 3"/>
          <p:cNvSpPr txBox="1">
            <a:spLocks/>
          </p:cNvSpPr>
          <p:nvPr/>
        </p:nvSpPr>
        <p:spPr>
          <a:xfrm rot="16200000">
            <a:off x="7807066" y="1177666"/>
            <a:ext cx="2362203"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rgbClr val="939393"/>
                </a:solidFill>
              </a:rPr>
              <a:t>©2020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2" y="665463"/>
            <a:ext cx="698839" cy="939819"/>
          </a:xfrm>
          <a:prstGeom prst="rect">
            <a:avLst/>
          </a:prstGeom>
        </p:spPr>
      </p:pic>
      <p:sp>
        <p:nvSpPr>
          <p:cNvPr id="20" name="Rectangle 4"/>
          <p:cNvSpPr>
            <a:spLocks noGrp="1" noChangeArrowheads="1"/>
          </p:cNvSpPr>
          <p:nvPr>
            <p:ph type="subTitle" idx="1" hasCustomPrompt="1"/>
          </p:nvPr>
        </p:nvSpPr>
        <p:spPr>
          <a:xfrm>
            <a:off x="304800" y="4403016"/>
            <a:ext cx="4891668" cy="489603"/>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2" name="Rectangle 3"/>
          <p:cNvSpPr>
            <a:spLocks noGrp="1" noChangeArrowheads="1"/>
          </p:cNvSpPr>
          <p:nvPr>
            <p:ph type="ctrTitle" hasCustomPrompt="1"/>
          </p:nvPr>
        </p:nvSpPr>
        <p:spPr>
          <a:xfrm>
            <a:off x="304800" y="2982539"/>
            <a:ext cx="4891668" cy="1345227"/>
          </a:xfrm>
          <a:noFill/>
        </p:spPr>
        <p:txBody>
          <a:bodyPr anchor="b" anchorCtr="0"/>
          <a:lstStyle>
            <a:lvl1pPr algn="l">
              <a:defRPr sz="2400">
                <a:solidFill>
                  <a:schemeClr val="bg1"/>
                </a:solidFill>
              </a:defRPr>
            </a:lvl1pPr>
          </a:lstStyle>
          <a:p>
            <a:r>
              <a:rPr lang="en-US" dirty="0"/>
              <a:t>Click To Edit Master Title Style</a:t>
            </a:r>
          </a:p>
        </p:txBody>
      </p:sp>
      <p:sp>
        <p:nvSpPr>
          <p:cNvPr id="18"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6000555"/>
            <a:ext cx="5029200" cy="253916"/>
          </a:xfrm>
          <a:prstGeom prst="rect">
            <a:avLst/>
          </a:prstGeom>
          <a:noFill/>
        </p:spPr>
        <p:txBody>
          <a:bodyPr wrap="square" rtlCol="0">
            <a:spAutoFit/>
          </a:bodyPr>
          <a:lstStyle/>
          <a:p>
            <a:r>
              <a:rPr lang="en-US" sz="1050" kern="2000" spc="20" baseline="0" dirty="0">
                <a:solidFill>
                  <a:schemeClr val="accent1">
                    <a:lumMod val="40000"/>
                    <a:lumOff val="60000"/>
                  </a:schemeClr>
                </a:solidFill>
              </a:rPr>
              <a:t>WEALTH ADVISORY  |  OUTSOURCING  |  AUDIT, TAX, AND CONSULTING</a:t>
            </a:r>
          </a:p>
        </p:txBody>
      </p:sp>
      <p:sp>
        <p:nvSpPr>
          <p:cNvPr id="21" name="Rectangle 20"/>
          <p:cNvSpPr/>
          <p:nvPr userDrawn="1"/>
        </p:nvSpPr>
        <p:spPr>
          <a:xfrm>
            <a:off x="318978" y="6306347"/>
            <a:ext cx="4572000" cy="192360"/>
          </a:xfrm>
          <a:prstGeom prst="rect">
            <a:avLst/>
          </a:prstGeom>
        </p:spPr>
        <p:txBody>
          <a:bodyPr>
            <a:spAutoFit/>
          </a:bodyPr>
          <a:lstStyle/>
          <a:p>
            <a:pPr>
              <a:buNone/>
            </a:pPr>
            <a:r>
              <a:rPr lang="en-US" sz="650" dirty="0">
                <a:solidFill>
                  <a:schemeClr val="accent1">
                    <a:lumMod val="40000"/>
                    <a:lumOff val="60000"/>
                  </a:scheme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69224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39"/>
          </a:xfrm>
          <a:prstGeom prst="rect">
            <a:avLst/>
          </a:prstGeom>
        </p:spPr>
      </p:pic>
      <p:sp>
        <p:nvSpPr>
          <p:cNvPr id="13" name="Date Placeholder 3"/>
          <p:cNvSpPr txBox="1">
            <a:spLocks/>
          </p:cNvSpPr>
          <p:nvPr/>
        </p:nvSpPr>
        <p:spPr>
          <a:xfrm rot="16200000">
            <a:off x="7807066" y="1177666"/>
            <a:ext cx="2362203"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rgbClr val="939393"/>
                </a:solidFill>
              </a:rPr>
              <a:t>©2020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2" y="665463"/>
            <a:ext cx="698839" cy="939819"/>
          </a:xfrm>
          <a:prstGeom prst="rect">
            <a:avLst/>
          </a:prstGeom>
        </p:spPr>
      </p:pic>
      <p:sp>
        <p:nvSpPr>
          <p:cNvPr id="18"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6000555"/>
            <a:ext cx="5029200" cy="253916"/>
          </a:xfrm>
          <a:prstGeom prst="rect">
            <a:avLst/>
          </a:prstGeom>
          <a:noFill/>
        </p:spPr>
        <p:txBody>
          <a:bodyPr wrap="square" rtlCol="0">
            <a:spAutoFit/>
          </a:bodyPr>
          <a:lstStyle/>
          <a:p>
            <a:r>
              <a:rPr lang="en-US" sz="1050" kern="2000" spc="20" baseline="0" dirty="0">
                <a:solidFill>
                  <a:schemeClr val="accent2">
                    <a:lumMod val="40000"/>
                    <a:lumOff val="60000"/>
                  </a:schemeClr>
                </a:solidFill>
              </a:rPr>
              <a:t>WEALTH ADVISORY  |  OUTSOURCING  |  AUDIT, TAX, AND CONSULTING</a:t>
            </a:r>
          </a:p>
        </p:txBody>
      </p:sp>
      <p:sp>
        <p:nvSpPr>
          <p:cNvPr id="21" name="Rectangle 20"/>
          <p:cNvSpPr/>
          <p:nvPr userDrawn="1"/>
        </p:nvSpPr>
        <p:spPr>
          <a:xfrm>
            <a:off x="318978" y="6306347"/>
            <a:ext cx="4572000" cy="192360"/>
          </a:xfrm>
          <a:prstGeom prst="rect">
            <a:avLst/>
          </a:prstGeom>
        </p:spPr>
        <p:txBody>
          <a:bodyPr>
            <a:spAutoFit/>
          </a:bodyPr>
          <a:lstStyle/>
          <a:p>
            <a:pPr>
              <a:buNone/>
            </a:pPr>
            <a:r>
              <a:rPr lang="en-US" sz="650" dirty="0">
                <a:solidFill>
                  <a:schemeClr val="accent2">
                    <a:lumMod val="40000"/>
                    <a:lumOff val="60000"/>
                  </a:schemeClr>
                </a:solidFill>
              </a:rPr>
              <a:t>Investment advisory services are offered through CliftonLarsonAllen Wealth Advisors, LLC, an SEC-registered investment advisor</a:t>
            </a:r>
          </a:p>
        </p:txBody>
      </p:sp>
      <p:sp>
        <p:nvSpPr>
          <p:cNvPr id="14" name="Rectangle 4"/>
          <p:cNvSpPr>
            <a:spLocks noGrp="1" noChangeArrowheads="1"/>
          </p:cNvSpPr>
          <p:nvPr>
            <p:ph type="subTitle" idx="1" hasCustomPrompt="1"/>
          </p:nvPr>
        </p:nvSpPr>
        <p:spPr>
          <a:xfrm>
            <a:off x="304800" y="4403016"/>
            <a:ext cx="4891668" cy="489603"/>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304800" y="2982539"/>
            <a:ext cx="4891668" cy="1345227"/>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7610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457200"/>
            <a:ext cx="8229600" cy="914400"/>
          </a:xfrm>
          <a:noFill/>
        </p:spPr>
        <p:txBody>
          <a:bodyPr/>
          <a:lstStyle/>
          <a:p>
            <a:r>
              <a:rPr lang="en-US" dirty="0"/>
              <a:t>Click To Edit Master Title Style</a:t>
            </a:r>
          </a:p>
        </p:txBody>
      </p:sp>
      <p:sp>
        <p:nvSpPr>
          <p:cNvPr id="7"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1656081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428749"/>
            <a:ext cx="4040188" cy="639763"/>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2068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8749"/>
            <a:ext cx="4041775" cy="639763"/>
          </a:xfrm>
        </p:spPr>
        <p:txBody>
          <a:bodyPr anchor="b"/>
          <a:lstStyle>
            <a:lvl1pPr marL="0" indent="0">
              <a:buNone/>
              <a:defRPr sz="2400" b="1">
                <a:solidFill>
                  <a:srgbClr val="C871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8" y="2068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457200"/>
            <a:ext cx="8229600" cy="914400"/>
          </a:xfrm>
          <a:noFill/>
        </p:spPr>
        <p:txBody>
          <a:bodyPr/>
          <a:lstStyle/>
          <a:p>
            <a:r>
              <a:rPr lang="en-US" dirty="0"/>
              <a:t>Click To Edit Master Title Style</a:t>
            </a:r>
          </a:p>
        </p:txBody>
      </p:sp>
      <p:sp>
        <p:nvSpPr>
          <p:cNvPr id="9" name="Slide Number Placeholder 5"/>
          <p:cNvSpPr>
            <a:spLocks noGrp="1"/>
          </p:cNvSpPr>
          <p:nvPr>
            <p:ph type="sldNum" sz="quarter" idx="11"/>
          </p:nvPr>
        </p:nvSpPr>
        <p:spPr>
          <a:xfrm>
            <a:off x="8686800" y="6400800"/>
            <a:ext cx="395782" cy="4572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85474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AADE-1BC0-4C1B-B8D9-806CB8660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6AF19-44F1-4787-A047-F0FBDF2642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A72E0-FE15-4892-897F-AB5C0C135D3B}"/>
              </a:ext>
            </a:extLst>
          </p:cNvPr>
          <p:cNvSpPr>
            <a:spLocks noGrp="1"/>
          </p:cNvSpPr>
          <p:nvPr>
            <p:ph type="dt" sz="half" idx="10"/>
          </p:nvPr>
        </p:nvSpPr>
        <p:spPr/>
        <p:txBody>
          <a:bodyPr/>
          <a:lstStyle/>
          <a:p>
            <a:fld id="{464DB92B-F6DA-4125-B981-629A0FED7FF6}" type="datetime1">
              <a:rPr lang="en-US" smtClean="0"/>
              <a:t>4/24/2020</a:t>
            </a:fld>
            <a:endParaRPr lang="en-US" dirty="0"/>
          </a:p>
        </p:txBody>
      </p:sp>
      <p:sp>
        <p:nvSpPr>
          <p:cNvPr id="5" name="Footer Placeholder 4">
            <a:extLst>
              <a:ext uri="{FF2B5EF4-FFF2-40B4-BE49-F238E27FC236}">
                <a16:creationId xmlns:a16="http://schemas.microsoft.com/office/drawing/2014/main" id="{3AC8BBDE-DA7A-4958-8922-AC1BE0E7D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EFCB34-C427-41E4-8C38-8072D35E2BE7}"/>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455308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457200"/>
            <a:ext cx="8229600" cy="914400"/>
          </a:xfrm>
          <a:noFill/>
        </p:spPr>
        <p:txBody>
          <a:bodyPr/>
          <a:lstStyle/>
          <a:p>
            <a:r>
              <a:rPr lang="en-US" dirty="0"/>
              <a:t>Click To Edit Master Title Style</a:t>
            </a:r>
          </a:p>
        </p:txBody>
      </p:sp>
      <p:sp>
        <p:nvSpPr>
          <p:cNvPr id="5"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84415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8"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908756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3" y="457201"/>
            <a:ext cx="3200399" cy="97790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4114802" y="685801"/>
            <a:ext cx="4572001" cy="54403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1435102"/>
            <a:ext cx="3200399"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3973936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9"/>
          </a:xfrm>
        </p:spPr>
        <p:txBody>
          <a:bodyPr anchor="b"/>
          <a:lstStyle>
            <a:lvl1pPr algn="l">
              <a:defRPr sz="2400" b="1">
                <a:solidFill>
                  <a:srgbClr val="C8712D"/>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2"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1354963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72741"/>
          </a:xfrm>
          <a:prstGeom prst="rect">
            <a:avLst/>
          </a:prstGeom>
        </p:spPr>
      </p:pic>
      <p:sp>
        <p:nvSpPr>
          <p:cNvPr id="28" name="Date Placeholder 3"/>
          <p:cNvSpPr txBox="1">
            <a:spLocks/>
          </p:cNvSpPr>
          <p:nvPr/>
        </p:nvSpPr>
        <p:spPr>
          <a:xfrm rot="16200000">
            <a:off x="7807066" y="1177666"/>
            <a:ext cx="2362203"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1">
                    <a:lumMod val="20000"/>
                    <a:lumOff val="80000"/>
                  </a:schemeClr>
                </a:solidFill>
              </a:rPr>
              <a:t>©2020 CliftonLarsonAllen LLP</a:t>
            </a:r>
          </a:p>
        </p:txBody>
      </p:sp>
      <p:cxnSp>
        <p:nvCxnSpPr>
          <p:cNvPr id="9" name="Straight Connector 8"/>
          <p:cNvCxnSpPr/>
          <p:nvPr/>
        </p:nvCxnSpPr>
        <p:spPr bwMode="auto">
          <a:xfrm>
            <a:off x="533400" y="5156200"/>
            <a:ext cx="0" cy="132080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8"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tx1"/>
                </a:solidFill>
              </a:defRPr>
            </a:lvl1pPr>
          </a:lstStyle>
          <a:p>
            <a:fld id="{F8E24598-D429-A34B-B4A6-5808099B37D3}"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1" y="559009"/>
            <a:ext cx="698839" cy="939819"/>
          </a:xfrm>
          <a:prstGeom prst="rect">
            <a:avLst/>
          </a:prstGeom>
        </p:spPr>
      </p:pic>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20683"/>
          <a:stretch/>
        </p:blipFill>
        <p:spPr>
          <a:xfrm>
            <a:off x="457200" y="2097773"/>
            <a:ext cx="4432176" cy="1199220"/>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157" y="5233764"/>
            <a:ext cx="2131517" cy="1165673"/>
          </a:xfrm>
          <a:prstGeom prst="rect">
            <a:avLst/>
          </a:prstGeom>
        </p:spPr>
      </p:pic>
    </p:spTree>
    <p:extLst>
      <p:ext uri="{BB962C8B-B14F-4D97-AF65-F5344CB8AC3E}">
        <p14:creationId xmlns:p14="http://schemas.microsoft.com/office/powerpoint/2010/main" val="773278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
        <p:nvSpPr>
          <p:cNvPr id="14" name="Date Placeholder 3"/>
          <p:cNvSpPr txBox="1">
            <a:spLocks/>
          </p:cNvSpPr>
          <p:nvPr/>
        </p:nvSpPr>
        <p:spPr>
          <a:xfrm rot="16200000">
            <a:off x="7807066" y="1177666"/>
            <a:ext cx="2362203"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a:solidFill>
                  <a:schemeClr val="tx2"/>
                </a:solidFill>
              </a:rPr>
              <a:t>©2020 CliftonLarsonAllen</a:t>
            </a:r>
            <a:r>
              <a:rPr lang="en-US" sz="800" baseline="0" dirty="0">
                <a:solidFill>
                  <a:schemeClr val="tx2"/>
                </a:solidFill>
              </a:rPr>
              <a:t> LLP</a:t>
            </a:r>
            <a:endParaRPr lang="en-US" sz="800" dirty="0">
              <a:solidFill>
                <a:schemeClr val="tx2"/>
              </a:solidFill>
            </a:endParaRPr>
          </a:p>
        </p:txBody>
      </p:sp>
      <p:sp>
        <p:nvSpPr>
          <p:cNvPr id="3" name="TextBox 2"/>
          <p:cNvSpPr txBox="1"/>
          <p:nvPr/>
        </p:nvSpPr>
        <p:spPr>
          <a:xfrm>
            <a:off x="7287825" y="279401"/>
            <a:ext cx="1464450" cy="307777"/>
          </a:xfrm>
          <a:prstGeom prst="rect">
            <a:avLst/>
          </a:prstGeom>
          <a:noFill/>
        </p:spPr>
        <p:txBody>
          <a:bodyPr wrap="square" rtlCol="0">
            <a:spAutoFit/>
          </a:bodyPr>
          <a:lstStyle/>
          <a:p>
            <a:pPr algn="r"/>
            <a:r>
              <a:rPr lang="en-US" sz="1400" b="1" dirty="0">
                <a:solidFill>
                  <a:schemeClr val="accent1"/>
                </a:solidFill>
              </a:rPr>
              <a:t>CLAconnect.com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4869"/>
            <a:ext cx="533400" cy="717331"/>
          </a:xfrm>
          <a:prstGeom prst="rect">
            <a:avLst/>
          </a:prstGeom>
        </p:spPr>
      </p:pic>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8020" y="6143199"/>
            <a:ext cx="250050" cy="333400"/>
          </a:xfrm>
          <a:prstGeom prst="rect">
            <a:avLst/>
          </a:prstGeom>
        </p:spPr>
      </p:pic>
      <p:pic>
        <p:nvPicPr>
          <p:cNvPr id="19" name="Picture 18">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0457" y="6163615"/>
            <a:ext cx="249087" cy="332116"/>
          </a:xfrm>
          <a:prstGeom prst="rect">
            <a:avLst/>
          </a:prstGeom>
        </p:spPr>
      </p:pic>
      <p:pic>
        <p:nvPicPr>
          <p:cNvPr id="20" name="Picture 19">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1" y="6153729"/>
            <a:ext cx="242153" cy="322871"/>
          </a:xfrm>
          <a:prstGeom prst="rect">
            <a:avLst/>
          </a:prstGeom>
        </p:spPr>
      </p:pic>
      <p:pic>
        <p:nvPicPr>
          <p:cNvPr id="21" name="Picture 20">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67639" y="6172200"/>
            <a:ext cx="280419" cy="263864"/>
          </a:xfrm>
          <a:prstGeom prst="rect">
            <a:avLst/>
          </a:prstGeom>
        </p:spPr>
      </p:pic>
      <p:sp>
        <p:nvSpPr>
          <p:cNvPr id="18" name="Content Placeholder 3"/>
          <p:cNvSpPr>
            <a:spLocks noGrp="1"/>
          </p:cNvSpPr>
          <p:nvPr>
            <p:ph sz="half" idx="2" hasCustomPrompt="1"/>
          </p:nvPr>
        </p:nvSpPr>
        <p:spPr>
          <a:xfrm>
            <a:off x="457201" y="2006600"/>
            <a:ext cx="3276600" cy="3454400"/>
          </a:xfrm>
          <a:noFill/>
        </p:spPr>
        <p:txBody>
          <a:bodyPr anchor="ctr" anchorCtr="0"/>
          <a:lstStyle>
            <a:lvl1pPr marL="0" indent="3175">
              <a:spcBef>
                <a:spcPts val="0"/>
              </a:spcBef>
              <a:buNone/>
              <a:defRPr sz="1800" b="0">
                <a:solidFill>
                  <a:schemeClr val="bg1"/>
                </a:solidFill>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62538" y="6143199"/>
            <a:ext cx="250050" cy="333400"/>
          </a:xfrm>
          <a:prstGeom prst="rect">
            <a:avLst/>
          </a:prstGeom>
        </p:spPr>
      </p:pic>
    </p:spTree>
    <p:extLst>
      <p:ext uri="{BB962C8B-B14F-4D97-AF65-F5344CB8AC3E}">
        <p14:creationId xmlns:p14="http://schemas.microsoft.com/office/powerpoint/2010/main" val="725172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73" y="0"/>
            <a:ext cx="9166757" cy="5980800"/>
          </a:xfrm>
          <a:prstGeom prst="rect">
            <a:avLst/>
          </a:prstGeom>
        </p:spPr>
      </p:pic>
      <p:sp>
        <p:nvSpPr>
          <p:cNvPr id="12" name="Date Placeholder 3"/>
          <p:cNvSpPr txBox="1">
            <a:spLocks/>
          </p:cNvSpPr>
          <p:nvPr/>
        </p:nvSpPr>
        <p:spPr>
          <a:xfrm rot="16200000">
            <a:off x="7807066" y="1177666"/>
            <a:ext cx="2362203"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t>©2020 CliftonLarsonAllen LLP</a:t>
            </a:r>
          </a:p>
        </p:txBody>
      </p:sp>
      <p:sp>
        <p:nvSpPr>
          <p:cNvPr id="13" name="Rectangle 12"/>
          <p:cNvSpPr/>
          <p:nvPr/>
        </p:nvSpPr>
        <p:spPr bwMode="auto">
          <a:xfrm>
            <a:off x="-12572" y="5664199"/>
            <a:ext cx="9156571" cy="12278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0" name="TextBox 19"/>
          <p:cNvSpPr txBox="1"/>
          <p:nvPr/>
        </p:nvSpPr>
        <p:spPr>
          <a:xfrm>
            <a:off x="9363740" y="685801"/>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38" y="5892800"/>
            <a:ext cx="590550" cy="787400"/>
          </a:xfrm>
          <a:prstGeom prst="rect">
            <a:avLst/>
          </a:prstGeom>
        </p:spPr>
      </p:pic>
      <p:sp>
        <p:nvSpPr>
          <p:cNvPr id="10" name="Rectangle 4"/>
          <p:cNvSpPr>
            <a:spLocks noGrp="1" noChangeArrowheads="1"/>
          </p:cNvSpPr>
          <p:nvPr>
            <p:ph type="subTitle" idx="1" hasCustomPrompt="1"/>
          </p:nvPr>
        </p:nvSpPr>
        <p:spPr>
          <a:xfrm>
            <a:off x="381000" y="2171197"/>
            <a:ext cx="5105400" cy="489603"/>
          </a:xfrm>
          <a:noFill/>
        </p:spPr>
        <p:txBody>
          <a:bodyPr/>
          <a:lstStyle>
            <a:lvl1pPr marL="0" indent="0" algn="l">
              <a:buFontTx/>
              <a:buNone/>
              <a:defRPr sz="2100"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381000" y="527202"/>
            <a:ext cx="5105400" cy="1613757"/>
          </a:xfrm>
          <a:noFill/>
        </p:spPr>
        <p:txBody>
          <a:bodyPr anchor="b" anchorCtr="0"/>
          <a:lstStyle>
            <a:lvl1pPr>
              <a:defRPr>
                <a:solidFill>
                  <a:schemeClr val="bg1"/>
                </a:solidFill>
              </a:defRPr>
            </a:lvl1pPr>
          </a:lstStyle>
          <a:p>
            <a:r>
              <a:rPr lang="en-US" dirty="0"/>
              <a:t>Click To Edit Master Title Style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818" y="6010807"/>
            <a:ext cx="1828800" cy="609600"/>
          </a:xfrm>
          <a:prstGeom prst="rect">
            <a:avLst/>
          </a:prstGeom>
        </p:spPr>
      </p:pic>
    </p:spTree>
    <p:extLst>
      <p:ext uri="{BB962C8B-B14F-4D97-AF65-F5344CB8AC3E}">
        <p14:creationId xmlns:p14="http://schemas.microsoft.com/office/powerpoint/2010/main" val="343564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12911" r="125"/>
          <a:stretch/>
        </p:blipFill>
        <p:spPr>
          <a:xfrm>
            <a:off x="13158" y="0"/>
            <a:ext cx="9141027" cy="6858000"/>
          </a:xfrm>
          <a:prstGeom prst="rect">
            <a:avLst/>
          </a:prstGeom>
        </p:spPr>
      </p:pic>
      <p:sp>
        <p:nvSpPr>
          <p:cNvPr id="2" name="Rectangle 1"/>
          <p:cNvSpPr/>
          <p:nvPr userDrawn="1"/>
        </p:nvSpPr>
        <p:spPr bwMode="auto">
          <a:xfrm>
            <a:off x="1" y="0"/>
            <a:ext cx="3855720" cy="6858000"/>
          </a:xfrm>
          <a:prstGeom prst="rect">
            <a:avLst/>
          </a:prstGeom>
          <a:solidFill>
            <a:srgbClr val="FFFFFF">
              <a:alpha val="8705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7807066" y="1177666"/>
            <a:ext cx="2362203"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1"/>
                </a:solidFill>
              </a:rPr>
              <a:t>©2020 CliftonLarsonAllen LLP</a:t>
            </a:r>
          </a:p>
        </p:txBody>
      </p:sp>
      <p:sp>
        <p:nvSpPr>
          <p:cNvPr id="18"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304801" y="5699255"/>
            <a:ext cx="3284221" cy="957519"/>
          </a:xfrm>
          <a:noFill/>
        </p:spPr>
        <p:txBody>
          <a:bodyPr/>
          <a:lstStyle>
            <a:lvl1pPr marL="0" indent="0" algn="l">
              <a:buFontTx/>
              <a:buNone/>
              <a:defRPr sz="1400" b="0">
                <a:solidFill>
                  <a:srgbClr val="819F3D"/>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304801" y="4067335"/>
            <a:ext cx="3284220" cy="1556671"/>
          </a:xfrm>
          <a:noFill/>
        </p:spPr>
        <p:txBody>
          <a:bodyPr anchor="b" anchorCtr="0"/>
          <a:lstStyle>
            <a:lvl1pPr algn="l">
              <a:defRPr sz="1800">
                <a:solidFill>
                  <a:srgbClr val="819F3D"/>
                </a:solidFill>
              </a:defRPr>
            </a:lvl1pPr>
          </a:lstStyle>
          <a:p>
            <a:r>
              <a:rPr lang="en-US" dirty="0"/>
              <a:t>Section Header Layout for </a:t>
            </a:r>
            <a:br>
              <a:rPr lang="en-US" dirty="0"/>
            </a:br>
            <a:r>
              <a:rPr lang="en-US" dirty="0"/>
              <a:t>Co-Sponsored Events </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24" y="1217161"/>
            <a:ext cx="590550" cy="7874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276" y="1335168"/>
            <a:ext cx="1828800" cy="609600"/>
          </a:xfrm>
          <a:prstGeom prst="rect">
            <a:avLst/>
          </a:prstGeom>
        </p:spPr>
      </p:pic>
      <p:sp>
        <p:nvSpPr>
          <p:cNvPr id="24" name="TextBox 23"/>
          <p:cNvSpPr txBox="1"/>
          <p:nvPr/>
        </p:nvSpPr>
        <p:spPr>
          <a:xfrm>
            <a:off x="9363740" y="685801"/>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spTree>
    <p:extLst>
      <p:ext uri="{BB962C8B-B14F-4D97-AF65-F5344CB8AC3E}">
        <p14:creationId xmlns:p14="http://schemas.microsoft.com/office/powerpoint/2010/main" val="1201153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2391739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324003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86EF-2186-4968-A512-520B2616388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488ECEE-42AF-4A82-8AE7-A25C4BCA11B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BA0290-1FB2-4849-8B74-6CC7E9D8572E}"/>
              </a:ext>
            </a:extLst>
          </p:cNvPr>
          <p:cNvSpPr>
            <a:spLocks noGrp="1"/>
          </p:cNvSpPr>
          <p:nvPr>
            <p:ph type="dt" sz="half" idx="10"/>
          </p:nvPr>
        </p:nvSpPr>
        <p:spPr/>
        <p:txBody>
          <a:bodyPr/>
          <a:lstStyle/>
          <a:p>
            <a:fld id="{973260A3-42A5-437E-ACD2-7A4606FC251D}" type="datetime1">
              <a:rPr lang="en-US" smtClean="0"/>
              <a:t>4/24/2020</a:t>
            </a:fld>
            <a:endParaRPr lang="en-US" dirty="0"/>
          </a:p>
        </p:txBody>
      </p:sp>
      <p:sp>
        <p:nvSpPr>
          <p:cNvPr id="5" name="Footer Placeholder 4">
            <a:extLst>
              <a:ext uri="{FF2B5EF4-FFF2-40B4-BE49-F238E27FC236}">
                <a16:creationId xmlns:a16="http://schemas.microsoft.com/office/drawing/2014/main" id="{1D106863-F877-4132-83FD-E13CA847CC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257D07-A099-49FD-959B-EA210F43B1FE}"/>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3315992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1018205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2640963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3763650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2077816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572916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1332308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1487771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828916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918FD-A80F-4864-9379-4B69A5852A5B}"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92099-E167-455D-8255-329F5F160C7F}" type="slidenum">
              <a:rPr lang="en-US" smtClean="0"/>
              <a:t>‹#›</a:t>
            </a:fld>
            <a:endParaRPr lang="en-US" dirty="0"/>
          </a:p>
        </p:txBody>
      </p:sp>
    </p:spTree>
    <p:extLst>
      <p:ext uri="{BB962C8B-B14F-4D97-AF65-F5344CB8AC3E}">
        <p14:creationId xmlns:p14="http://schemas.microsoft.com/office/powerpoint/2010/main" val="76089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E902-A2F0-473F-800F-3FA09A7D3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29B01-C9A6-47FF-875A-CC3087FD8CB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5DFDDB-C1C6-4575-94FA-1ACE95AA95F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CE7EBF-A6DD-482D-AFFC-DA85C99A9FB1}"/>
              </a:ext>
            </a:extLst>
          </p:cNvPr>
          <p:cNvSpPr>
            <a:spLocks noGrp="1"/>
          </p:cNvSpPr>
          <p:nvPr>
            <p:ph type="dt" sz="half" idx="10"/>
          </p:nvPr>
        </p:nvSpPr>
        <p:spPr/>
        <p:txBody>
          <a:bodyPr/>
          <a:lstStyle/>
          <a:p>
            <a:fld id="{D81EE90E-31D0-445D-8E27-95A127735CD6}" type="datetime1">
              <a:rPr lang="en-US" smtClean="0"/>
              <a:t>4/24/2020</a:t>
            </a:fld>
            <a:endParaRPr lang="en-US" dirty="0"/>
          </a:p>
        </p:txBody>
      </p:sp>
      <p:sp>
        <p:nvSpPr>
          <p:cNvPr id="6" name="Footer Placeholder 5">
            <a:extLst>
              <a:ext uri="{FF2B5EF4-FFF2-40B4-BE49-F238E27FC236}">
                <a16:creationId xmlns:a16="http://schemas.microsoft.com/office/drawing/2014/main" id="{0DA6A743-572C-4EDE-80D8-244C9A9EAF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42E8CF-9D1C-4E5C-9DA5-14F5D21355B5}"/>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393310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0E13-9072-4F5C-86A5-1E1CA4F946F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C99499-01BF-4055-8743-5E255D3EA6C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D58D3B1-991F-422E-BAAB-496A28AAC3C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930121-2E48-4EE8-97B6-104344FFB07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3AFB009-1A60-4188-81D9-1006515A4A3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CD5449-B4EB-42C3-9C4A-74157EB52303}"/>
              </a:ext>
            </a:extLst>
          </p:cNvPr>
          <p:cNvSpPr>
            <a:spLocks noGrp="1"/>
          </p:cNvSpPr>
          <p:nvPr>
            <p:ph type="dt" sz="half" idx="10"/>
          </p:nvPr>
        </p:nvSpPr>
        <p:spPr/>
        <p:txBody>
          <a:bodyPr/>
          <a:lstStyle/>
          <a:p>
            <a:fld id="{93A853CF-BA4D-4BC9-86B0-0070BD10C435}" type="datetime1">
              <a:rPr lang="en-US" smtClean="0"/>
              <a:t>4/24/2020</a:t>
            </a:fld>
            <a:endParaRPr lang="en-US" dirty="0"/>
          </a:p>
        </p:txBody>
      </p:sp>
      <p:sp>
        <p:nvSpPr>
          <p:cNvPr id="8" name="Footer Placeholder 7">
            <a:extLst>
              <a:ext uri="{FF2B5EF4-FFF2-40B4-BE49-F238E27FC236}">
                <a16:creationId xmlns:a16="http://schemas.microsoft.com/office/drawing/2014/main" id="{2E2A20A4-5063-4079-AE3B-08A7EE6905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360651A-B4A0-4A03-83B3-4B828D8A2538}"/>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71974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1B79-343B-4F13-98F3-751ED9EE5F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CC6908-AE34-4798-9077-D72F932B469C}"/>
              </a:ext>
            </a:extLst>
          </p:cNvPr>
          <p:cNvSpPr>
            <a:spLocks noGrp="1"/>
          </p:cNvSpPr>
          <p:nvPr>
            <p:ph type="dt" sz="half" idx="10"/>
          </p:nvPr>
        </p:nvSpPr>
        <p:spPr/>
        <p:txBody>
          <a:bodyPr/>
          <a:lstStyle/>
          <a:p>
            <a:fld id="{39EE61D9-3EB5-47CA-9EED-F63BA3CFC0A3}" type="datetime1">
              <a:rPr lang="en-US" smtClean="0"/>
              <a:t>4/24/2020</a:t>
            </a:fld>
            <a:endParaRPr lang="en-US" dirty="0"/>
          </a:p>
        </p:txBody>
      </p:sp>
      <p:sp>
        <p:nvSpPr>
          <p:cNvPr id="4" name="Footer Placeholder 3">
            <a:extLst>
              <a:ext uri="{FF2B5EF4-FFF2-40B4-BE49-F238E27FC236}">
                <a16:creationId xmlns:a16="http://schemas.microsoft.com/office/drawing/2014/main" id="{1DC0D970-5FE4-4651-B1C9-A57EFC20A5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7F3567-14A6-4907-92FD-2D74CFEB2358}"/>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63314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4FA8F-7F0A-43DE-A485-04A0A7718428}"/>
              </a:ext>
            </a:extLst>
          </p:cNvPr>
          <p:cNvSpPr>
            <a:spLocks noGrp="1"/>
          </p:cNvSpPr>
          <p:nvPr>
            <p:ph type="dt" sz="half" idx="10"/>
          </p:nvPr>
        </p:nvSpPr>
        <p:spPr/>
        <p:txBody>
          <a:bodyPr/>
          <a:lstStyle/>
          <a:p>
            <a:fld id="{E18C59D7-BF1F-4EC8-AFCD-FDB6657AB9D5}" type="datetime1">
              <a:rPr lang="en-US" smtClean="0"/>
              <a:t>4/24/2020</a:t>
            </a:fld>
            <a:endParaRPr lang="en-US" dirty="0"/>
          </a:p>
        </p:txBody>
      </p:sp>
      <p:sp>
        <p:nvSpPr>
          <p:cNvPr id="3" name="Footer Placeholder 2">
            <a:extLst>
              <a:ext uri="{FF2B5EF4-FFF2-40B4-BE49-F238E27FC236}">
                <a16:creationId xmlns:a16="http://schemas.microsoft.com/office/drawing/2014/main" id="{269A3825-E7A0-4BE9-A05F-9626FE0EFE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585B4EA-6367-4173-BB39-D416032ABE9D}"/>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300873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2800-DA91-4ECF-B5FA-E4A032A0AA5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4EDE677-1043-4EBD-A7E5-64FC768E4CD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B1F22-E63A-4A99-AE0E-AE8EAB6F3C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6F52C3D-F2A1-458D-8F10-5B3E9BBFE6A2}"/>
              </a:ext>
            </a:extLst>
          </p:cNvPr>
          <p:cNvSpPr>
            <a:spLocks noGrp="1"/>
          </p:cNvSpPr>
          <p:nvPr>
            <p:ph type="dt" sz="half" idx="10"/>
          </p:nvPr>
        </p:nvSpPr>
        <p:spPr/>
        <p:txBody>
          <a:bodyPr/>
          <a:lstStyle/>
          <a:p>
            <a:fld id="{16115DB2-121E-4A1B-A838-CF3A20A0AC20}" type="datetime1">
              <a:rPr lang="en-US" smtClean="0"/>
              <a:t>4/24/2020</a:t>
            </a:fld>
            <a:endParaRPr lang="en-US" dirty="0"/>
          </a:p>
        </p:txBody>
      </p:sp>
      <p:sp>
        <p:nvSpPr>
          <p:cNvPr id="6" name="Footer Placeholder 5">
            <a:extLst>
              <a:ext uri="{FF2B5EF4-FFF2-40B4-BE49-F238E27FC236}">
                <a16:creationId xmlns:a16="http://schemas.microsoft.com/office/drawing/2014/main" id="{BDAA6FF1-7C52-4148-B357-BFEE2EF3A1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E6DA14-FEBE-4FB0-9BFD-8B66E9B8D0CE}"/>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306690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B516-55E1-41EF-8B20-E0C2377F096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F3865DF-3FA3-417F-8C09-7334C614F71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CD265FC-A404-400A-8864-EAFF752ADB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0A13C0A-0EBB-48D1-8D39-3F62F95792B5}"/>
              </a:ext>
            </a:extLst>
          </p:cNvPr>
          <p:cNvSpPr>
            <a:spLocks noGrp="1"/>
          </p:cNvSpPr>
          <p:nvPr>
            <p:ph type="dt" sz="half" idx="10"/>
          </p:nvPr>
        </p:nvSpPr>
        <p:spPr/>
        <p:txBody>
          <a:bodyPr/>
          <a:lstStyle/>
          <a:p>
            <a:fld id="{9C62E1AE-8AA1-4222-BC5C-4A8BE31533AD}" type="datetime1">
              <a:rPr lang="en-US" smtClean="0"/>
              <a:t>4/24/2020</a:t>
            </a:fld>
            <a:endParaRPr lang="en-US" dirty="0"/>
          </a:p>
        </p:txBody>
      </p:sp>
      <p:sp>
        <p:nvSpPr>
          <p:cNvPr id="6" name="Footer Placeholder 5">
            <a:extLst>
              <a:ext uri="{FF2B5EF4-FFF2-40B4-BE49-F238E27FC236}">
                <a16:creationId xmlns:a16="http://schemas.microsoft.com/office/drawing/2014/main" id="{D1B403CB-F5C2-4D5E-9E99-138F3C0CC8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9547BD-527F-41DB-A147-55234CF5D489}"/>
              </a:ext>
            </a:extLst>
          </p:cNvPr>
          <p:cNvSpPr>
            <a:spLocks noGrp="1"/>
          </p:cNvSpPr>
          <p:nvPr>
            <p:ph type="sldNum" sz="quarter" idx="12"/>
          </p:nvPr>
        </p:nvSpPr>
        <p:spPr/>
        <p:txBody>
          <a:bodyPr/>
          <a:lstStyle/>
          <a:p>
            <a:fld id="{7E34CB64-EF6C-459C-9F4A-FEF279EBD85F}" type="slidenum">
              <a:rPr lang="en-US" smtClean="0"/>
              <a:t>‹#›</a:t>
            </a:fld>
            <a:endParaRPr lang="en-US" dirty="0"/>
          </a:p>
        </p:txBody>
      </p:sp>
    </p:spTree>
    <p:extLst>
      <p:ext uri="{BB962C8B-B14F-4D97-AF65-F5344CB8AC3E}">
        <p14:creationId xmlns:p14="http://schemas.microsoft.com/office/powerpoint/2010/main" val="88616390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32E4A1-8D15-475F-A374-79FA3E64FB3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7F56BA-A88D-4667-A2B8-63B181FC4C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A1314-BE00-432D-9870-27BCDCC032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62E1AE-8AA1-4222-BC5C-4A8BE31533AD}" type="datetime1">
              <a:rPr lang="en-US" smtClean="0"/>
              <a:t>4/24/2020</a:t>
            </a:fld>
            <a:endParaRPr lang="en-US" dirty="0"/>
          </a:p>
        </p:txBody>
      </p:sp>
      <p:sp>
        <p:nvSpPr>
          <p:cNvPr id="5" name="Footer Placeholder 4">
            <a:extLst>
              <a:ext uri="{FF2B5EF4-FFF2-40B4-BE49-F238E27FC236}">
                <a16:creationId xmlns:a16="http://schemas.microsoft.com/office/drawing/2014/main" id="{85FEEF6D-F763-4100-AB47-FF2290BD2AD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D637DD0-3998-4183-82D0-E688B52E0D9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4CB64-EF6C-459C-9F4A-FEF279EBD85F}" type="slidenum">
              <a:rPr lang="en-US" smtClean="0"/>
              <a:t>‹#›</a:t>
            </a:fld>
            <a:endParaRPr lang="en-US" dirty="0"/>
          </a:p>
        </p:txBody>
      </p:sp>
    </p:spTree>
    <p:extLst>
      <p:ext uri="{BB962C8B-B14F-4D97-AF65-F5344CB8AC3E}">
        <p14:creationId xmlns:p14="http://schemas.microsoft.com/office/powerpoint/2010/main" val="2644345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7">
            <a:extLst>
              <a:ext uri="{28A0092B-C50C-407E-A947-70E740481C1C}">
                <a14:useLocalDpi xmlns:a14="http://schemas.microsoft.com/office/drawing/2010/main" val="0"/>
              </a:ext>
            </a:extLst>
          </a:blip>
          <a:srcRect t="75185" b="17071"/>
          <a:stretch/>
        </p:blipFill>
        <p:spPr>
          <a:xfrm>
            <a:off x="-259" y="6355644"/>
            <a:ext cx="9137820" cy="530579"/>
          </a:xfrm>
          <a:prstGeom prst="rect">
            <a:avLst/>
          </a:prstGeom>
        </p:spPr>
      </p:pic>
      <p:sp>
        <p:nvSpPr>
          <p:cNvPr id="14" name="Slide Number Placeholder 5"/>
          <p:cNvSpPr>
            <a:spLocks noGrp="1"/>
          </p:cNvSpPr>
          <p:nvPr>
            <p:ph type="sldNum" sz="quarter" idx="4"/>
          </p:nvPr>
        </p:nvSpPr>
        <p:spPr>
          <a:xfrm>
            <a:off x="8686800" y="6375400"/>
            <a:ext cx="395782" cy="4572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457200" y="1371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457200" y="5765800"/>
            <a:ext cx="2895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6" name="Date Placeholder 3"/>
          <p:cNvSpPr txBox="1">
            <a:spLocks/>
          </p:cNvSpPr>
          <p:nvPr/>
        </p:nvSpPr>
        <p:spPr>
          <a:xfrm rot="16200000">
            <a:off x="7807066" y="1177666"/>
            <a:ext cx="2362203"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t>©2020 CliftonLarsonAllen LLP</a:t>
            </a:r>
          </a:p>
        </p:txBody>
      </p: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4800" y="6400800"/>
            <a:ext cx="305891" cy="411371"/>
          </a:xfrm>
          <a:prstGeom prst="rect">
            <a:avLst/>
          </a:prstGeom>
        </p:spPr>
      </p:pic>
      <p:sp>
        <p:nvSpPr>
          <p:cNvPr id="2" name="TextBox 1"/>
          <p:cNvSpPr txBox="1"/>
          <p:nvPr userDrawn="1"/>
        </p:nvSpPr>
        <p:spPr>
          <a:xfrm>
            <a:off x="794651" y="6434254"/>
            <a:ext cx="41057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mn-lt"/>
                <a:ea typeface="+mn-ea"/>
                <a:cs typeface="+mn-cs"/>
              </a:rPr>
              <a:t>Create Opportunities</a:t>
            </a:r>
            <a:endParaRPr lang="en-US" sz="1100" b="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06112178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Lst>
  <p:hf hdr="0" ftr="0" dt="0"/>
  <p:txStyles>
    <p:titleStyle>
      <a:lvl1pPr algn="l" rtl="0" eaLnBrk="1" fontAlgn="base" hangingPunct="1">
        <a:spcBef>
          <a:spcPct val="0"/>
        </a:spcBef>
        <a:spcAft>
          <a:spcPct val="0"/>
        </a:spcAft>
        <a:defRPr sz="3000"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9918FD-A80F-4864-9379-4B69A5852A5B}" type="datetimeFigureOut">
              <a:rPr lang="en-US" smtClean="0"/>
              <a:t>4/24/2020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A92099-E167-455D-8255-329F5F160C7F}" type="slidenum">
              <a:rPr lang="en-US" smtClean="0"/>
              <a:t>‹#›</a:t>
            </a:fld>
            <a:endParaRPr lang="en-US" dirty="0"/>
          </a:p>
        </p:txBody>
      </p:sp>
    </p:spTree>
    <p:extLst>
      <p:ext uri="{BB962C8B-B14F-4D97-AF65-F5344CB8AC3E}">
        <p14:creationId xmlns:p14="http://schemas.microsoft.com/office/powerpoint/2010/main" val="4242405059"/>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hyperlink" Target="https://www.sba.gov/paycheckprotection/find"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hyperlink" Target="https://www.irs.gov/businesses/small-businesses-self-employed/apply-for-an-employer-identification-number-ein-online" TargetMode="Externa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mailto:support@childrensinvestmentfundm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surveymonkey.com/r/PPPEspanol" TargetMode="External"/><Relationship Id="rId5" Type="http://schemas.openxmlformats.org/officeDocument/2006/relationships/hyperlink" Target="https://www.surveymonkey.com/r/PPPInquiry" TargetMode="External"/><Relationship Id="rId4" Type="http://schemas.openxmlformats.org/officeDocument/2006/relationships/hyperlink" Target="https://eeclead.force.com/apex/EEC_ChildCareEmergencyFinancialSupport"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philanthropyma.org/grantmakers-philanthropic-advisors/resources/disaster-and-emergency-relief-resources" TargetMode="External"/><Relationship Id="rId3" Type="http://schemas.openxmlformats.org/officeDocument/2006/relationships/image" Target="../media/image24.png"/><Relationship Id="rId7" Type="http://schemas.openxmlformats.org/officeDocument/2006/relationships/hyperlink" Target="https://www.lisc.org/covid-19/small-business-assistance/small-business-relief-grants/sams-club-gra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savesmallbusiness.com/" TargetMode="External"/><Relationship Id="rId5" Type="http://schemas.openxmlformats.org/officeDocument/2006/relationships/hyperlink" Target="https://us.accion.org/" TargetMode="External"/><Relationship Id="rId4" Type="http://schemas.openxmlformats.org/officeDocument/2006/relationships/hyperlink" Target="mailto:Info@accioneast.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ba.gov/funding-programs/loans/coronavirus-relief-options/paycheck-protection-program-ppp"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5638800"/>
            <a:ext cx="2029341" cy="718568"/>
          </a:xfrm>
          <a:prstGeom prst="rect">
            <a:avLst/>
          </a:prstGeom>
        </p:spPr>
      </p:pic>
      <p:sp>
        <p:nvSpPr>
          <p:cNvPr id="5" name="Title 2"/>
          <p:cNvSpPr>
            <a:spLocks noGrp="1"/>
          </p:cNvSpPr>
          <p:nvPr>
            <p:ph type="ctrTitle"/>
          </p:nvPr>
        </p:nvSpPr>
        <p:spPr>
          <a:xfrm>
            <a:off x="810986" y="2571564"/>
            <a:ext cx="7543800" cy="1930400"/>
          </a:xfrm>
        </p:spPr>
        <p:txBody>
          <a:bodyPr>
            <a:normAutofit fontScale="90000"/>
          </a:bodyPr>
          <a:lstStyle/>
          <a:p>
            <a:r>
              <a:rPr lang="en-US" dirty="0"/>
              <a:t>The Paycheck Protection Program (PPP) and Accessing Support</a:t>
            </a:r>
            <a:br>
              <a:rPr lang="en-US" dirty="0"/>
            </a:br>
            <a:br>
              <a:rPr lang="en-US" dirty="0"/>
            </a:br>
            <a:r>
              <a:rPr lang="en-US" sz="3100" dirty="0"/>
              <a:t>An Update for Child Care Providers</a:t>
            </a:r>
            <a:br>
              <a:rPr lang="en-US" sz="3100" dirty="0"/>
            </a:br>
            <a:r>
              <a:rPr lang="en-US" sz="2200" dirty="0"/>
              <a:t>Friday, April 24, 2020</a:t>
            </a:r>
            <a:br>
              <a:rPr lang="en-US" sz="2200" dirty="0"/>
            </a:br>
            <a:r>
              <a:rPr lang="en-US" sz="2200" dirty="0"/>
              <a:t>11AM and 1PM</a:t>
            </a:r>
            <a:br>
              <a:rPr lang="en-US" sz="1600" cap="none" dirty="0">
                <a:latin typeface="Calibri" panose="020F0502020204030204" pitchFamily="34" charset="0"/>
              </a:rPr>
            </a:br>
            <a:endParaRPr lang="en-US" sz="1600" cap="none" dirty="0">
              <a:latin typeface="Calibri" panose="020F0502020204030204" pitchFamily="34" charset="0"/>
            </a:endParaRPr>
          </a:p>
        </p:txBody>
      </p:sp>
      <p:pic>
        <p:nvPicPr>
          <p:cNvPr id="6" name="Picture 5">
            <a:extLst>
              <a:ext uri="{FF2B5EF4-FFF2-40B4-BE49-F238E27FC236}">
                <a16:creationId xmlns:a16="http://schemas.microsoft.com/office/drawing/2014/main" id="{D6D4D8CD-FA8D-4715-83F7-F0E4CBB809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4122" y="244984"/>
            <a:ext cx="1089778" cy="1143000"/>
          </a:xfrm>
          <a:prstGeom prst="rect">
            <a:avLst/>
          </a:prstGeom>
        </p:spPr>
      </p:pic>
      <p:pic>
        <p:nvPicPr>
          <p:cNvPr id="9" name="Picture 8">
            <a:extLst>
              <a:ext uri="{FF2B5EF4-FFF2-40B4-BE49-F238E27FC236}">
                <a16:creationId xmlns:a16="http://schemas.microsoft.com/office/drawing/2014/main" id="{5B343BD5-0E19-489C-A23E-E60CF2EEF1A4}"/>
              </a:ext>
            </a:extLst>
          </p:cNvPr>
          <p:cNvPicPr>
            <a:picLocks noChangeAspect="1"/>
          </p:cNvPicPr>
          <p:nvPr/>
        </p:nvPicPr>
        <p:blipFill>
          <a:blip r:embed="rId5"/>
          <a:stretch>
            <a:fillRect/>
          </a:stretch>
        </p:blipFill>
        <p:spPr>
          <a:xfrm>
            <a:off x="2880254" y="5725221"/>
            <a:ext cx="1691746" cy="718568"/>
          </a:xfrm>
          <a:prstGeom prst="rect">
            <a:avLst/>
          </a:prstGeom>
        </p:spPr>
      </p:pic>
      <p:pic>
        <p:nvPicPr>
          <p:cNvPr id="11" name="Picture 10">
            <a:extLst>
              <a:ext uri="{FF2B5EF4-FFF2-40B4-BE49-F238E27FC236}">
                <a16:creationId xmlns:a16="http://schemas.microsoft.com/office/drawing/2014/main" id="{E5FC108A-076A-40E9-96AB-AF214F3C9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0677" y="5725221"/>
            <a:ext cx="807153" cy="680816"/>
          </a:xfrm>
          <a:prstGeom prst="rect">
            <a:avLst/>
          </a:prstGeom>
        </p:spPr>
      </p:pic>
      <p:pic>
        <p:nvPicPr>
          <p:cNvPr id="12" name="Picture 11">
            <a:extLst>
              <a:ext uri="{FF2B5EF4-FFF2-40B4-BE49-F238E27FC236}">
                <a16:creationId xmlns:a16="http://schemas.microsoft.com/office/drawing/2014/main" id="{08397494-56CB-437D-8965-EAE60B240888}"/>
              </a:ext>
            </a:extLst>
          </p:cNvPr>
          <p:cNvPicPr>
            <a:picLocks noChangeAspect="1"/>
          </p:cNvPicPr>
          <p:nvPr/>
        </p:nvPicPr>
        <p:blipFill>
          <a:blip r:embed="rId7"/>
          <a:stretch>
            <a:fillRect/>
          </a:stretch>
        </p:blipFill>
        <p:spPr>
          <a:xfrm>
            <a:off x="6455313" y="5725221"/>
            <a:ext cx="2223466" cy="643095"/>
          </a:xfrm>
          <a:prstGeom prst="rect">
            <a:avLst/>
          </a:prstGeom>
        </p:spPr>
      </p:pic>
    </p:spTree>
    <p:extLst>
      <p:ext uri="{BB962C8B-B14F-4D97-AF65-F5344CB8AC3E}">
        <p14:creationId xmlns:p14="http://schemas.microsoft.com/office/powerpoint/2010/main" val="204652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included in payroll costs?</a:t>
            </a:r>
          </a:p>
        </p:txBody>
      </p:sp>
      <p:sp>
        <p:nvSpPr>
          <p:cNvPr id="3" name="Content Placeholder 2"/>
          <p:cNvSpPr>
            <a:spLocks noGrp="1"/>
          </p:cNvSpPr>
          <p:nvPr>
            <p:ph idx="1"/>
          </p:nvPr>
        </p:nvSpPr>
        <p:spPr>
          <a:xfrm>
            <a:off x="457200" y="1524000"/>
            <a:ext cx="8229600" cy="3429000"/>
          </a:xfrm>
        </p:spPr>
        <p:txBody>
          <a:bodyPr/>
          <a:lstStyle/>
          <a:p>
            <a:r>
              <a:rPr lang="en-US" sz="2200" dirty="0"/>
              <a:t>For PPP, your payroll costs </a:t>
            </a:r>
            <a:r>
              <a:rPr lang="en-US" sz="2200" b="1" dirty="0"/>
              <a:t>include</a:t>
            </a:r>
            <a:r>
              <a:rPr lang="en-US" sz="2200" dirty="0"/>
              <a:t>:</a:t>
            </a:r>
          </a:p>
          <a:p>
            <a:pPr lvl="1"/>
            <a:r>
              <a:rPr lang="en-US" sz="2200" dirty="0"/>
              <a:t>Salary, wage, commission, or similar compensation</a:t>
            </a:r>
          </a:p>
          <a:p>
            <a:pPr lvl="1"/>
            <a:r>
              <a:rPr lang="en-US" sz="2200" dirty="0"/>
              <a:t>Payment for vacation, parental, family, medical, or sick leave</a:t>
            </a:r>
          </a:p>
          <a:p>
            <a:pPr lvl="1"/>
            <a:r>
              <a:rPr lang="en-US" sz="2200" dirty="0"/>
              <a:t>Payment for group health care and retirement benefits</a:t>
            </a:r>
          </a:p>
          <a:p>
            <a:r>
              <a:rPr lang="en-US" sz="2200" dirty="0"/>
              <a:t>Your payroll costs </a:t>
            </a:r>
            <a:r>
              <a:rPr lang="en-US" sz="2200" b="1" dirty="0"/>
              <a:t>do not include</a:t>
            </a:r>
            <a:r>
              <a:rPr lang="en-US" sz="2200" dirty="0"/>
              <a:t>:</a:t>
            </a:r>
          </a:p>
          <a:p>
            <a:pPr lvl="1"/>
            <a:r>
              <a:rPr lang="en-US" sz="2200" dirty="0"/>
              <a:t>Compensation of an individual employee in excess of an annual salary of $100,000 (note: full benefits still count)</a:t>
            </a:r>
          </a:p>
          <a:p>
            <a:pPr lvl="1"/>
            <a:r>
              <a:rPr lang="en-US" sz="2200" dirty="0"/>
              <a:t>Employer portion of payroll taxes</a:t>
            </a:r>
          </a:p>
          <a:p>
            <a:pPr lvl="1"/>
            <a:r>
              <a:rPr lang="en-US" sz="2200" dirty="0"/>
              <a:t>Any compensation of an employee whose principal place of residence is outside of the United States</a:t>
            </a:r>
          </a:p>
          <a:p>
            <a:pPr lvl="1"/>
            <a:r>
              <a:rPr lang="en-US" sz="2200" dirty="0"/>
              <a:t>Qualified sick or family leave wages for which a credit is now allowed under the Families First Coronavirus Response Act</a:t>
            </a:r>
            <a:endParaRPr lang="en-US" sz="2200" b="1"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400" b="1" i="0" u="none" strike="noStrike" kern="1200" cap="none" spc="0" normalizeH="0" baseline="0" noProof="0">
                <a:ln>
                  <a:noFill/>
                </a:ln>
                <a:solidFill>
                  <a:srgbClr val="414142">
                    <a:lumMod val="60000"/>
                    <a:lumOff val="4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dirty="0">
              <a:ln>
                <a:noFill/>
              </a:ln>
              <a:solidFill>
                <a:srgbClr val="414142">
                  <a:lumMod val="60000"/>
                  <a:lumOff val="40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1D5A2AEF-7438-472B-893D-1F8A4E17C089}"/>
              </a:ext>
            </a:extLst>
          </p:cNvPr>
          <p:cNvSpPr txBox="1"/>
          <p:nvPr/>
        </p:nvSpPr>
        <p:spPr>
          <a:xfrm>
            <a:off x="5562600" y="6426200"/>
            <a:ext cx="3200400" cy="400110"/>
          </a:xfrm>
          <a:prstGeom prst="rect">
            <a:avLst/>
          </a:prstGeom>
          <a:noFill/>
        </p:spPr>
        <p:txBody>
          <a:bodyPr wrap="square" rtlCol="0">
            <a:spAutoFit/>
          </a:bodyPr>
          <a:lstStyle/>
          <a:p>
            <a:r>
              <a:rPr lang="en-US" sz="1000" i="1" dirty="0"/>
              <a:t>Text from Jumpstart’s April 13 webinar, </a:t>
            </a:r>
            <a:r>
              <a:rPr lang="en-US" sz="1000" b="1" i="1" dirty="0"/>
              <a:t>The SBA’s Paycheck Protection Program &amp; How to Apply</a:t>
            </a:r>
            <a:endParaRPr lang="en-US" sz="1000" i="1" dirty="0"/>
          </a:p>
        </p:txBody>
      </p:sp>
    </p:spTree>
    <p:extLst>
      <p:ext uri="{BB962C8B-B14F-4D97-AF65-F5344CB8AC3E}">
        <p14:creationId xmlns:p14="http://schemas.microsoft.com/office/powerpoint/2010/main" val="86365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43"/>
            <a:ext cx="8229600" cy="914400"/>
          </a:xfrm>
        </p:spPr>
        <p:txBody>
          <a:bodyPr/>
          <a:lstStyle/>
          <a:p>
            <a:r>
              <a:rPr lang="en-US" dirty="0"/>
              <a:t>PPP Highlights for Self Employed</a:t>
            </a:r>
          </a:p>
        </p:txBody>
      </p:sp>
      <p:sp>
        <p:nvSpPr>
          <p:cNvPr id="3" name="Content Placeholder 2"/>
          <p:cNvSpPr>
            <a:spLocks noGrp="1"/>
          </p:cNvSpPr>
          <p:nvPr>
            <p:ph idx="1"/>
          </p:nvPr>
        </p:nvSpPr>
        <p:spPr>
          <a:xfrm>
            <a:off x="457200" y="1080810"/>
            <a:ext cx="8229600" cy="3429000"/>
          </a:xfrm>
        </p:spPr>
        <p:txBody>
          <a:bodyPr/>
          <a:lstStyle/>
          <a:p>
            <a:r>
              <a:rPr lang="en-US" sz="1680" dirty="0"/>
              <a:t>Individuals who file a Form 1040, Schedule C will use self employed (“SE”) income, subject to $100,000 limitation, reflected on line 31 of the 2019 Schedule C as the basis for SE income in the determination of average monthly wages used to size the PPP loan. </a:t>
            </a:r>
          </a:p>
          <a:p>
            <a:r>
              <a:rPr lang="en-US" sz="1680" dirty="0"/>
              <a:t>If an SE individual has payroll costs, average monthly payroll will include SE income plus employee payroll costs (subject to $100,000 limitation) reflected on line 26 of Schedule C, employee benefit programs (Line 14) and pension and profit-sharing plans (line 19), both excluding owner costs, and state and local taxes assessed on employee compensation. </a:t>
            </a:r>
          </a:p>
          <a:p>
            <a:r>
              <a:rPr lang="en-US" sz="1680" dirty="0"/>
              <a:t>An SE without employees with zero income in 2019 cannot apply for PPP.</a:t>
            </a:r>
          </a:p>
          <a:p>
            <a:r>
              <a:rPr lang="en-US" sz="1680" dirty="0"/>
              <a:t>If an SE has not filed their 2019 tax return they will need to submit a draft of Schedule C, forms 1099, invoices, bank statements, or book of record that establish the individual as self-employed. </a:t>
            </a:r>
          </a:p>
          <a:p>
            <a:r>
              <a:rPr lang="en-US" sz="1680" dirty="0"/>
              <a:t>SE must provide a 2020 invoice, bank statement, or book of record to establish you were in operation on or around February 15, 2020. </a:t>
            </a:r>
          </a:p>
          <a:p>
            <a:r>
              <a:rPr lang="en-US" sz="1680" dirty="0"/>
              <a:t>Participation by an SE in the PPP may affect eligibility for state-administer unemployment compensation or unemployment assistance programs under the CARES Act.</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400" b="1" i="0" u="none" strike="noStrike" kern="1200" cap="none" spc="0" normalizeH="0" baseline="0" noProof="0">
                <a:ln>
                  <a:noFill/>
                </a:ln>
                <a:solidFill>
                  <a:srgbClr val="414142">
                    <a:lumMod val="60000"/>
                    <a:lumOff val="4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srgbClr val="414142">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83227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a:t>Other Tax Credits/Deferrals Available</a:t>
            </a:r>
          </a:p>
        </p:txBody>
      </p:sp>
      <p:graphicFrame>
        <p:nvGraphicFramePr>
          <p:cNvPr id="5" name="Content Placeholder 4"/>
          <p:cNvGraphicFramePr>
            <a:graphicFrameLocks noGrp="1"/>
          </p:cNvGraphicFramePr>
          <p:nvPr>
            <p:ph idx="1"/>
            <p:extLst/>
          </p:nvPr>
        </p:nvGraphicFramePr>
        <p:xfrm>
          <a:off x="457200" y="9906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a:xfrm>
            <a:off x="8610600" y="6375400"/>
            <a:ext cx="457200" cy="482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400" b="1" i="0" u="none" strike="noStrike" kern="1200" cap="none" spc="0" normalizeH="0" baseline="0" noProof="0" smtClean="0">
                <a:ln>
                  <a:noFill/>
                </a:ln>
                <a:solidFill>
                  <a:srgbClr val="414142">
                    <a:lumMod val="60000"/>
                    <a:lumOff val="4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rgbClr val="414142">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126688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365760"/>
            <a:ext cx="8092440" cy="548640"/>
          </a:xfrm>
        </p:spPr>
        <p:txBody>
          <a:bodyPr/>
          <a:lstStyle/>
          <a:p>
            <a:r>
              <a:rPr lang="en-US" sz="3000" b="1" dirty="0">
                <a:solidFill>
                  <a:srgbClr val="819F3D"/>
                </a:solidFill>
                <a:latin typeface="Calibri" pitchFamily="34" charset="0"/>
                <a:cs typeface="Calibri" pitchFamily="34" charset="0"/>
              </a:rPr>
              <a:t>PPP Forgiveness and Other Considerations</a:t>
            </a:r>
          </a:p>
        </p:txBody>
      </p:sp>
      <p:sp>
        <p:nvSpPr>
          <p:cNvPr id="2" name="Content Placeholder 1"/>
          <p:cNvSpPr>
            <a:spLocks noGrp="1"/>
          </p:cNvSpPr>
          <p:nvPr>
            <p:ph idx="1"/>
          </p:nvPr>
        </p:nvSpPr>
        <p:spPr>
          <a:xfrm>
            <a:off x="4589045" y="2209024"/>
            <a:ext cx="3388242" cy="1219976"/>
          </a:xfrm>
        </p:spPr>
        <p:txBody>
          <a:bodyPr>
            <a:noAutofit/>
          </a:bodyPr>
          <a:lstStyle/>
          <a:p>
            <a:pPr marL="0" indent="0" algn="ctr">
              <a:lnSpc>
                <a:spcPct val="100000"/>
              </a:lnSpc>
              <a:spcBef>
                <a:spcPts val="0"/>
              </a:spcBef>
              <a:buNone/>
            </a:pPr>
            <a:r>
              <a:rPr lang="en-US" sz="2800" dirty="0">
                <a:latin typeface="Calibri" panose="020F0502020204030204" pitchFamily="34" charset="0"/>
              </a:rPr>
              <a:t>Anna Dodson</a:t>
            </a:r>
            <a:endParaRPr lang="en-US" sz="2800" b="0" dirty="0">
              <a:latin typeface="Calibri" panose="020F0502020204030204" pitchFamily="34" charset="0"/>
            </a:endParaRPr>
          </a:p>
          <a:p>
            <a:pPr marL="0" indent="0" algn="ctr">
              <a:lnSpc>
                <a:spcPct val="100000"/>
              </a:lnSpc>
              <a:spcBef>
                <a:spcPts val="0"/>
              </a:spcBef>
              <a:buNone/>
            </a:pPr>
            <a:r>
              <a:rPr lang="en-US" sz="2000" dirty="0">
                <a:latin typeface="Calibri" panose="020F0502020204030204" pitchFamily="34" charset="0"/>
              </a:rPr>
              <a:t>Partner</a:t>
            </a:r>
          </a:p>
          <a:p>
            <a:pPr marL="0" indent="0" algn="ctr">
              <a:lnSpc>
                <a:spcPct val="100000"/>
              </a:lnSpc>
              <a:spcBef>
                <a:spcPts val="0"/>
              </a:spcBef>
              <a:buNone/>
            </a:pPr>
            <a:r>
              <a:rPr lang="en-US" sz="2000" dirty="0">
                <a:latin typeface="Calibri" panose="020F0502020204030204" pitchFamily="34" charset="0"/>
              </a:rPr>
              <a:t>Goodwin Procter</a:t>
            </a:r>
            <a:endParaRPr lang="en-US" sz="2000" b="0" dirty="0">
              <a:latin typeface="Calibri" panose="020F0502020204030204" pitchFamily="34" charset="0"/>
            </a:endParaRPr>
          </a:p>
          <a:p>
            <a:pPr marL="0" indent="0"/>
            <a:endParaRPr lang="en-US" dirty="0">
              <a:solidFill>
                <a:srgbClr val="336166"/>
              </a:solidFill>
              <a:latin typeface="Calibri" panose="020F0502020204030204" pitchFamily="34" charset="0"/>
            </a:endParaRPr>
          </a:p>
          <a:p>
            <a:pPr marL="0" indent="0"/>
            <a:endParaRPr lang="en-US" sz="1800" b="0" dirty="0"/>
          </a:p>
          <a:p>
            <a:pPr marL="9144" lvl="1" indent="0">
              <a:buNone/>
            </a:pPr>
            <a:endParaRPr lang="en-US" dirty="0"/>
          </a:p>
          <a:p>
            <a:pPr marL="9144" lvl="1" indent="0">
              <a:buNone/>
            </a:pPr>
            <a:r>
              <a:rPr lang="en-US" i="1" dirty="0"/>
              <a:t> </a:t>
            </a:r>
          </a:p>
          <a:p>
            <a:pPr lvl="3">
              <a:buFont typeface="Wingdings" panose="05000000000000000000" pitchFamily="2" charset="2"/>
              <a:buChar char="Ø"/>
            </a:pPr>
            <a:endParaRPr lang="en-US" sz="2000" dirty="0">
              <a:solidFill>
                <a:schemeClr val="accent2">
                  <a:lumMod val="75000"/>
                </a:schemeClr>
              </a:solidFill>
              <a:latin typeface="Calibri" panose="020F050202020403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019800"/>
            <a:ext cx="1967793" cy="696774"/>
          </a:xfrm>
          <a:prstGeom prst="rect">
            <a:avLst/>
          </a:prstGeom>
        </p:spPr>
      </p:pic>
      <p:pic>
        <p:nvPicPr>
          <p:cNvPr id="3" name="Picture 2">
            <a:extLst>
              <a:ext uri="{FF2B5EF4-FFF2-40B4-BE49-F238E27FC236}">
                <a16:creationId xmlns:a16="http://schemas.microsoft.com/office/drawing/2014/main" id="{433FE2D1-87AF-4C8C-A5AD-7340495D4A33}"/>
              </a:ext>
            </a:extLst>
          </p:cNvPr>
          <p:cNvPicPr>
            <a:picLocks noChangeAspect="1"/>
          </p:cNvPicPr>
          <p:nvPr/>
        </p:nvPicPr>
        <p:blipFill>
          <a:blip r:embed="rId4"/>
          <a:stretch>
            <a:fillRect/>
          </a:stretch>
        </p:blipFill>
        <p:spPr>
          <a:xfrm>
            <a:off x="1066800" y="2030413"/>
            <a:ext cx="3110392" cy="3209925"/>
          </a:xfrm>
          <a:prstGeom prst="rect">
            <a:avLst/>
          </a:prstGeom>
        </p:spPr>
      </p:pic>
      <p:pic>
        <p:nvPicPr>
          <p:cNvPr id="10" name="Picture 9">
            <a:extLst>
              <a:ext uri="{FF2B5EF4-FFF2-40B4-BE49-F238E27FC236}">
                <a16:creationId xmlns:a16="http://schemas.microsoft.com/office/drawing/2014/main" id="{13D45C6E-7C30-4977-8598-B5663269BE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9766" y="3905020"/>
            <a:ext cx="1066800" cy="899823"/>
          </a:xfrm>
          <a:prstGeom prst="rect">
            <a:avLst/>
          </a:prstGeom>
        </p:spPr>
      </p:pic>
    </p:spTree>
    <p:extLst>
      <p:ext uri="{BB962C8B-B14F-4D97-AF65-F5344CB8AC3E}">
        <p14:creationId xmlns:p14="http://schemas.microsoft.com/office/powerpoint/2010/main" val="289488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699D-E8E3-4199-919F-E3C9D69CB874}"/>
              </a:ext>
            </a:extLst>
          </p:cNvPr>
          <p:cNvSpPr>
            <a:spLocks noGrp="1"/>
          </p:cNvSpPr>
          <p:nvPr>
            <p:ph type="title"/>
          </p:nvPr>
        </p:nvSpPr>
        <p:spPr>
          <a:xfrm>
            <a:off x="628650" y="365127"/>
            <a:ext cx="7886700" cy="930274"/>
          </a:xfrm>
        </p:spPr>
        <p:txBody>
          <a:bodyPr/>
          <a:lstStyle/>
          <a:p>
            <a:r>
              <a:rPr lang="en-US" sz="3000" b="1" dirty="0">
                <a:solidFill>
                  <a:srgbClr val="819F3D"/>
                </a:solidFill>
                <a:latin typeface="Calibri" pitchFamily="34" charset="0"/>
                <a:cs typeface="Calibri" pitchFamily="34" charset="0"/>
              </a:rPr>
              <a:t>Goodwin’s Neighborhood Business Initiative</a:t>
            </a:r>
          </a:p>
        </p:txBody>
      </p:sp>
      <p:sp>
        <p:nvSpPr>
          <p:cNvPr id="3" name="Content Placeholder 2">
            <a:extLst>
              <a:ext uri="{FF2B5EF4-FFF2-40B4-BE49-F238E27FC236}">
                <a16:creationId xmlns:a16="http://schemas.microsoft.com/office/drawing/2014/main" id="{7C862379-1DD7-457E-832F-AE71D3BF2173}"/>
              </a:ext>
            </a:extLst>
          </p:cNvPr>
          <p:cNvSpPr>
            <a:spLocks noGrp="1"/>
          </p:cNvSpPr>
          <p:nvPr>
            <p:ph idx="1"/>
          </p:nvPr>
        </p:nvSpPr>
        <p:spPr>
          <a:xfrm>
            <a:off x="628650" y="1524000"/>
            <a:ext cx="8058150" cy="4652962"/>
          </a:xfrm>
        </p:spPr>
        <p:txBody>
          <a:bodyPr>
            <a:normAutofit fontScale="85000" lnSpcReduction="20000"/>
          </a:bodyPr>
          <a:lstStyle/>
          <a:p>
            <a:pPr>
              <a:lnSpc>
                <a:spcPct val="120000"/>
              </a:lnSpc>
              <a:spcBef>
                <a:spcPts val="0"/>
              </a:spcBef>
              <a:spcAft>
                <a:spcPts val="600"/>
              </a:spcAft>
            </a:pPr>
            <a:r>
              <a:rPr lang="en-US" sz="2200" dirty="0"/>
              <a:t>The mission of the </a:t>
            </a:r>
            <a:r>
              <a:rPr lang="en-US" sz="2200" b="1" dirty="0"/>
              <a:t>Neighborhood Business Initiative</a:t>
            </a:r>
            <a:r>
              <a:rPr lang="en-US" sz="2200" dirty="0"/>
              <a:t>, a pro bono project of </a:t>
            </a:r>
            <a:r>
              <a:rPr lang="en-US" sz="2200" b="1" dirty="0"/>
              <a:t>Goodwin Procter LLP</a:t>
            </a:r>
            <a:r>
              <a:rPr lang="en-US" sz="2200" dirty="0"/>
              <a:t>, is to provide pro bono business legal services to low-income entrepreneurs and small-business owners in underserved neighborhoods through direct representation, neighborhood-based legal workshops and clinics and by partnering with community-based organization.</a:t>
            </a:r>
          </a:p>
          <a:p>
            <a:pPr lvl="1">
              <a:lnSpc>
                <a:spcPct val="110000"/>
              </a:lnSpc>
            </a:pPr>
            <a:r>
              <a:rPr lang="en-US" sz="2200" dirty="0"/>
              <a:t>Since 2001, over </a:t>
            </a:r>
            <a:r>
              <a:rPr lang="en-US" sz="2200" b="1" dirty="0"/>
              <a:t>800</a:t>
            </a:r>
            <a:r>
              <a:rPr lang="en-US" sz="2200" dirty="0"/>
              <a:t> Goodwin professionals have invested over </a:t>
            </a:r>
            <a:r>
              <a:rPr lang="en-US" sz="2200" b="1" dirty="0"/>
              <a:t>30,000</a:t>
            </a:r>
            <a:r>
              <a:rPr lang="en-US" sz="2200" dirty="0"/>
              <a:t> hours in pro bono legal services.  We have provided over </a:t>
            </a:r>
            <a:r>
              <a:rPr lang="en-US" sz="2200" b="1" dirty="0"/>
              <a:t>310</a:t>
            </a:r>
            <a:r>
              <a:rPr lang="en-US" sz="2200" dirty="0"/>
              <a:t> workshops and clinics. We have represented more than </a:t>
            </a:r>
            <a:r>
              <a:rPr lang="en-US" sz="2200" b="1" dirty="0"/>
              <a:t>270</a:t>
            </a:r>
            <a:r>
              <a:rPr lang="en-US" sz="2200" dirty="0"/>
              <a:t> individual small business owners. </a:t>
            </a:r>
          </a:p>
          <a:p>
            <a:pPr marL="228600" indent="-228600">
              <a:lnSpc>
                <a:spcPct val="110000"/>
              </a:lnSpc>
              <a:spcBef>
                <a:spcPts val="1200"/>
              </a:spcBef>
            </a:pPr>
            <a:r>
              <a:rPr lang="en-US" sz="2200" dirty="0"/>
              <a:t>Technical assistance alongside Children’s Investment Fund</a:t>
            </a:r>
          </a:p>
          <a:p>
            <a:pPr marL="571500" lvl="1" indent="-228600">
              <a:lnSpc>
                <a:spcPct val="110000"/>
              </a:lnSpc>
              <a:spcBef>
                <a:spcPts val="1200"/>
              </a:spcBef>
            </a:pPr>
            <a:r>
              <a:rPr lang="en-US" sz="2200" dirty="0"/>
              <a:t>Remote Legal Clinic serving small businesses, including the early education and care sector</a:t>
            </a:r>
          </a:p>
          <a:p>
            <a:pPr marL="571500" lvl="1" indent="-228600">
              <a:lnSpc>
                <a:spcPct val="110000"/>
              </a:lnSpc>
              <a:spcBef>
                <a:spcPts val="1200"/>
              </a:spcBef>
            </a:pPr>
            <a:r>
              <a:rPr lang="en-US" sz="2200" dirty="0"/>
              <a:t>Town Hall on April 22</a:t>
            </a:r>
            <a:r>
              <a:rPr lang="en-US" sz="2200" baseline="30000" dirty="0"/>
              <a:t>nd  </a:t>
            </a:r>
            <a:r>
              <a:rPr lang="en-US" sz="2200" dirty="0"/>
              <a:t>which will be available on the EEC’s Financial Support webpage and Goodwin’s websites</a:t>
            </a:r>
          </a:p>
        </p:txBody>
      </p:sp>
      <p:sp>
        <p:nvSpPr>
          <p:cNvPr id="4" name="Slide Number Placeholder 3">
            <a:extLst>
              <a:ext uri="{FF2B5EF4-FFF2-40B4-BE49-F238E27FC236}">
                <a16:creationId xmlns:a16="http://schemas.microsoft.com/office/drawing/2014/main" id="{E189DE3D-4764-41B1-A6C0-E8717EDD63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74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699D-E8E3-4199-919F-E3C9D69CB874}"/>
              </a:ext>
            </a:extLst>
          </p:cNvPr>
          <p:cNvSpPr>
            <a:spLocks noGrp="1"/>
          </p:cNvSpPr>
          <p:nvPr>
            <p:ph type="title"/>
          </p:nvPr>
        </p:nvSpPr>
        <p:spPr/>
        <p:txBody>
          <a:bodyPr/>
          <a:lstStyle/>
          <a:p>
            <a:r>
              <a:rPr lang="en-US" sz="3000" b="1" dirty="0">
                <a:solidFill>
                  <a:srgbClr val="819F3D"/>
                </a:solidFill>
                <a:latin typeface="Calibri" pitchFamily="34" charset="0"/>
                <a:cs typeface="Calibri" pitchFamily="34" charset="0"/>
              </a:rPr>
              <a:t>PPP Loan – Authorized Use of Proceeds</a:t>
            </a:r>
          </a:p>
        </p:txBody>
      </p:sp>
      <p:sp>
        <p:nvSpPr>
          <p:cNvPr id="3" name="Content Placeholder 2">
            <a:extLst>
              <a:ext uri="{FF2B5EF4-FFF2-40B4-BE49-F238E27FC236}">
                <a16:creationId xmlns:a16="http://schemas.microsoft.com/office/drawing/2014/main" id="{7C862379-1DD7-457E-832F-AE71D3BF2173}"/>
              </a:ext>
            </a:extLst>
          </p:cNvPr>
          <p:cNvSpPr>
            <a:spLocks noGrp="1"/>
          </p:cNvSpPr>
          <p:nvPr>
            <p:ph idx="1"/>
          </p:nvPr>
        </p:nvSpPr>
        <p:spPr>
          <a:xfrm>
            <a:off x="628650" y="1690689"/>
            <a:ext cx="8058150" cy="4486274"/>
          </a:xfrm>
        </p:spPr>
        <p:txBody>
          <a:bodyPr>
            <a:normAutofit/>
          </a:bodyPr>
          <a:lstStyle/>
          <a:p>
            <a:pPr marL="288925" indent="-288925"/>
            <a:r>
              <a:rPr lang="en-US" sz="2400" dirty="0"/>
              <a:t>PPP Loan proceeds can only be used for authorized purposes</a:t>
            </a:r>
          </a:p>
          <a:p>
            <a:pPr lvl="2">
              <a:spcBef>
                <a:spcPts val="300"/>
              </a:spcBef>
              <a:spcAft>
                <a:spcPts val="300"/>
              </a:spcAft>
            </a:pPr>
            <a:r>
              <a:rPr lang="en-US" sz="1800" b="1" dirty="0">
                <a:solidFill>
                  <a:schemeClr val="accent6">
                    <a:lumMod val="75000"/>
                  </a:schemeClr>
                </a:solidFill>
              </a:rPr>
              <a:t>‘Payroll costs’ (as defined in the CARES Act)</a:t>
            </a:r>
          </a:p>
          <a:p>
            <a:pPr lvl="2" defTabSz="914400">
              <a:lnSpc>
                <a:spcPct val="100000"/>
              </a:lnSpc>
              <a:spcBef>
                <a:spcPts val="300"/>
              </a:spcBef>
              <a:spcAft>
                <a:spcPts val="300"/>
              </a:spcAft>
              <a:defRPr/>
            </a:pPr>
            <a:r>
              <a:rPr lang="en-US" sz="1800" dirty="0"/>
              <a:t>Employee salaries, commissions or similar compensation (in excess of ‘payroll costs’)</a:t>
            </a:r>
          </a:p>
          <a:p>
            <a:pPr lvl="2" defTabSz="914400">
              <a:lnSpc>
                <a:spcPct val="100000"/>
              </a:lnSpc>
              <a:spcBef>
                <a:spcPts val="300"/>
              </a:spcBef>
              <a:spcAft>
                <a:spcPts val="300"/>
              </a:spcAft>
              <a:defRPr/>
            </a:pPr>
            <a:r>
              <a:rPr lang="en-US" sz="1800" b="1" dirty="0">
                <a:solidFill>
                  <a:schemeClr val="accent6">
                    <a:lumMod val="75000"/>
                  </a:schemeClr>
                </a:solidFill>
              </a:rPr>
              <a:t>Interest (but not principal) on mortgage obligations</a:t>
            </a:r>
          </a:p>
          <a:p>
            <a:pPr lvl="2">
              <a:spcBef>
                <a:spcPts val="300"/>
              </a:spcBef>
              <a:spcAft>
                <a:spcPts val="300"/>
              </a:spcAft>
            </a:pPr>
            <a:r>
              <a:rPr lang="en-US" sz="1800" b="1" dirty="0">
                <a:solidFill>
                  <a:schemeClr val="accent6">
                    <a:lumMod val="75000"/>
                  </a:schemeClr>
                </a:solidFill>
              </a:rPr>
              <a:t>Rent</a:t>
            </a:r>
          </a:p>
          <a:p>
            <a:pPr lvl="2">
              <a:spcBef>
                <a:spcPts val="300"/>
              </a:spcBef>
              <a:spcAft>
                <a:spcPts val="300"/>
              </a:spcAft>
            </a:pPr>
            <a:r>
              <a:rPr lang="en-US" sz="1800" b="1" dirty="0">
                <a:solidFill>
                  <a:schemeClr val="accent6">
                    <a:lumMod val="75000"/>
                  </a:schemeClr>
                </a:solidFill>
              </a:rPr>
              <a:t>Utilities</a:t>
            </a:r>
          </a:p>
          <a:p>
            <a:pPr lvl="2" defTabSz="914400">
              <a:lnSpc>
                <a:spcPct val="100000"/>
              </a:lnSpc>
              <a:spcBef>
                <a:spcPts val="300"/>
              </a:spcBef>
              <a:spcAft>
                <a:spcPts val="300"/>
              </a:spcAft>
              <a:defRPr/>
            </a:pPr>
            <a:r>
              <a:rPr lang="en-US" sz="1800" dirty="0"/>
              <a:t>Costs related to continuation of group healthcare benefits during periods of paid sick, medical or family leave and insurance premiums</a:t>
            </a:r>
          </a:p>
          <a:p>
            <a:pPr lvl="2" defTabSz="914400">
              <a:lnSpc>
                <a:spcPct val="100000"/>
              </a:lnSpc>
              <a:spcBef>
                <a:spcPts val="300"/>
              </a:spcBef>
              <a:spcAft>
                <a:spcPts val="300"/>
              </a:spcAft>
              <a:defRPr/>
            </a:pPr>
            <a:r>
              <a:rPr lang="en-US" sz="1800" dirty="0"/>
              <a:t>Interest service for other debt incurred before Feb 15</a:t>
            </a:r>
          </a:p>
          <a:p>
            <a:r>
              <a:rPr lang="en-US" sz="2400" b="1" dirty="0"/>
              <a:t>75% </a:t>
            </a:r>
            <a:r>
              <a:rPr lang="en-US" sz="2400" dirty="0"/>
              <a:t>of proceeds </a:t>
            </a:r>
            <a:r>
              <a:rPr lang="en-US" sz="2400" b="1" i="1" dirty="0"/>
              <a:t>must</a:t>
            </a:r>
            <a:r>
              <a:rPr lang="en-US" sz="2400" dirty="0"/>
              <a:t> be used for ‘payroll costs’, either before or after the forgiveness window, whether you seek forgiveness or not</a:t>
            </a:r>
          </a:p>
          <a:p>
            <a:pPr marL="0" indent="0">
              <a:buNone/>
            </a:pPr>
            <a:endParaRPr lang="en-US" sz="2400" dirty="0"/>
          </a:p>
        </p:txBody>
      </p:sp>
      <p:sp>
        <p:nvSpPr>
          <p:cNvPr id="4" name="Slide Number Placeholder 3">
            <a:extLst>
              <a:ext uri="{FF2B5EF4-FFF2-40B4-BE49-F238E27FC236}">
                <a16:creationId xmlns:a16="http://schemas.microsoft.com/office/drawing/2014/main" id="{E189DE3D-4764-41B1-A6C0-E8717EDD63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198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699D-E8E3-4199-919F-E3C9D69CB874}"/>
              </a:ext>
            </a:extLst>
          </p:cNvPr>
          <p:cNvSpPr>
            <a:spLocks noGrp="1"/>
          </p:cNvSpPr>
          <p:nvPr>
            <p:ph type="title"/>
          </p:nvPr>
        </p:nvSpPr>
        <p:spPr/>
        <p:txBody>
          <a:bodyPr/>
          <a:lstStyle/>
          <a:p>
            <a:r>
              <a:rPr lang="en-US" sz="3000" b="1" dirty="0">
                <a:solidFill>
                  <a:srgbClr val="819F3D"/>
                </a:solidFill>
                <a:latin typeface="Calibri" pitchFamily="34" charset="0"/>
                <a:cs typeface="Calibri" pitchFamily="34" charset="0"/>
              </a:rPr>
              <a:t>PPP Loan – Forgiveness</a:t>
            </a:r>
          </a:p>
        </p:txBody>
      </p:sp>
      <p:sp>
        <p:nvSpPr>
          <p:cNvPr id="3" name="Content Placeholder 2">
            <a:extLst>
              <a:ext uri="{FF2B5EF4-FFF2-40B4-BE49-F238E27FC236}">
                <a16:creationId xmlns:a16="http://schemas.microsoft.com/office/drawing/2014/main" id="{7C862379-1DD7-457E-832F-AE71D3BF2173}"/>
              </a:ext>
            </a:extLst>
          </p:cNvPr>
          <p:cNvSpPr>
            <a:spLocks noGrp="1"/>
          </p:cNvSpPr>
          <p:nvPr>
            <p:ph idx="1"/>
          </p:nvPr>
        </p:nvSpPr>
        <p:spPr>
          <a:xfrm>
            <a:off x="628650" y="1447800"/>
            <a:ext cx="8058150" cy="5410200"/>
          </a:xfrm>
        </p:spPr>
        <p:txBody>
          <a:bodyPr>
            <a:normAutofit fontScale="77500" lnSpcReduction="20000"/>
          </a:bodyPr>
          <a:lstStyle/>
          <a:p>
            <a:pPr>
              <a:lnSpc>
                <a:spcPct val="120000"/>
              </a:lnSpc>
              <a:spcBef>
                <a:spcPts val="300"/>
              </a:spcBef>
              <a:spcAft>
                <a:spcPts val="300"/>
              </a:spcAft>
            </a:pPr>
            <a:r>
              <a:rPr lang="en-US" sz="2600" dirty="0"/>
              <a:t>Loan proceeds used for eligible purposes during the 8 weeks following funding of the loan will be forgiven:</a:t>
            </a:r>
          </a:p>
          <a:p>
            <a:pPr marL="0" indent="0">
              <a:spcBef>
                <a:spcPts val="300"/>
              </a:spcBef>
              <a:spcAft>
                <a:spcPts val="300"/>
              </a:spcAft>
              <a:buNone/>
            </a:pPr>
            <a:endParaRPr lang="en-US" sz="1500" dirty="0"/>
          </a:p>
          <a:p>
            <a:pPr lvl="1">
              <a:spcBef>
                <a:spcPts val="300"/>
              </a:spcBef>
              <a:spcAft>
                <a:spcPts val="300"/>
              </a:spcAft>
            </a:pPr>
            <a:r>
              <a:rPr lang="en-US" sz="2300" b="1" dirty="0">
                <a:solidFill>
                  <a:schemeClr val="accent6">
                    <a:lumMod val="75000"/>
                  </a:schemeClr>
                </a:solidFill>
              </a:rPr>
              <a:t>Payroll costs</a:t>
            </a:r>
            <a:r>
              <a:rPr lang="en-US" sz="2300" dirty="0">
                <a:solidFill>
                  <a:schemeClr val="accent6">
                    <a:lumMod val="75000"/>
                  </a:schemeClr>
                </a:solidFill>
              </a:rPr>
              <a:t> </a:t>
            </a:r>
            <a:r>
              <a:rPr lang="en-US" sz="2300" dirty="0"/>
              <a:t>(as defined in the rules)</a:t>
            </a:r>
          </a:p>
          <a:p>
            <a:pPr lvl="1">
              <a:spcBef>
                <a:spcPts val="300"/>
              </a:spcBef>
              <a:spcAft>
                <a:spcPts val="300"/>
              </a:spcAft>
            </a:pPr>
            <a:r>
              <a:rPr lang="en-US" sz="2300" b="1" dirty="0">
                <a:solidFill>
                  <a:schemeClr val="accent6">
                    <a:lumMod val="75000"/>
                  </a:schemeClr>
                </a:solidFill>
              </a:rPr>
              <a:t>Mortgage interest</a:t>
            </a:r>
            <a:endParaRPr lang="en-US" sz="2300" i="1" u="sng" dirty="0"/>
          </a:p>
          <a:p>
            <a:pPr lvl="1">
              <a:spcBef>
                <a:spcPts val="300"/>
              </a:spcBef>
              <a:spcAft>
                <a:spcPts val="300"/>
              </a:spcAft>
            </a:pPr>
            <a:r>
              <a:rPr lang="en-US" sz="2300" b="1" dirty="0">
                <a:solidFill>
                  <a:schemeClr val="accent6">
                    <a:lumMod val="75000"/>
                  </a:schemeClr>
                </a:solidFill>
              </a:rPr>
              <a:t>Rent</a:t>
            </a:r>
            <a:endParaRPr lang="en-US" sz="2300" i="1" u="sng" dirty="0"/>
          </a:p>
          <a:p>
            <a:pPr lvl="1">
              <a:spcBef>
                <a:spcPts val="300"/>
              </a:spcBef>
              <a:spcAft>
                <a:spcPts val="300"/>
              </a:spcAft>
            </a:pPr>
            <a:r>
              <a:rPr lang="en-US" sz="2300" b="1" dirty="0">
                <a:solidFill>
                  <a:schemeClr val="accent6">
                    <a:lumMod val="75000"/>
                  </a:schemeClr>
                </a:solidFill>
              </a:rPr>
              <a:t>Utilities </a:t>
            </a:r>
            <a:r>
              <a:rPr lang="en-US" sz="2300" dirty="0"/>
              <a:t>(gas, water, transportation, telephone or internet access)</a:t>
            </a:r>
            <a:endParaRPr lang="en-US" sz="2300" i="1" u="sng" dirty="0"/>
          </a:p>
          <a:p>
            <a:pPr marL="631825" lvl="1" indent="-288925"/>
            <a:endParaRPr lang="en-US" sz="2100" dirty="0"/>
          </a:p>
          <a:p>
            <a:pPr marL="685800" lvl="2" indent="-342900">
              <a:buNone/>
            </a:pPr>
            <a:r>
              <a:rPr lang="en-US" sz="2300" i="1" dirty="0"/>
              <a:t>Reminders:</a:t>
            </a:r>
          </a:p>
          <a:p>
            <a:pPr marL="685800" lvl="2" indent="-166688"/>
            <a:r>
              <a:rPr lang="en-US" sz="2300" i="1" dirty="0"/>
              <a:t>In place since February 15</a:t>
            </a:r>
          </a:p>
          <a:p>
            <a:pPr marL="685800" lvl="2" indent="-166688"/>
            <a:r>
              <a:rPr lang="en-US" sz="2300" i="1" dirty="0"/>
              <a:t>Payroll costs, rent, mortgage and utilities of the business – all in the business’ name</a:t>
            </a:r>
          </a:p>
          <a:p>
            <a:pPr marL="0" indent="0">
              <a:buNone/>
            </a:pPr>
            <a:endParaRPr lang="en-US" sz="1300" dirty="0"/>
          </a:p>
          <a:p>
            <a:pPr marL="288925" indent="-288925">
              <a:lnSpc>
                <a:spcPct val="120000"/>
              </a:lnSpc>
            </a:pPr>
            <a:r>
              <a:rPr lang="en-US" sz="2400" dirty="0"/>
              <a:t>There will be a 2</a:t>
            </a:r>
            <a:r>
              <a:rPr lang="en-US" sz="2400" baseline="30000" dirty="0"/>
              <a:t>nd</a:t>
            </a:r>
            <a:r>
              <a:rPr lang="en-US" sz="2400" dirty="0"/>
              <a:t> application process with your lender for loan forgiveness</a:t>
            </a:r>
          </a:p>
          <a:p>
            <a:pPr marL="288925" indent="-288925"/>
            <a:r>
              <a:rPr lang="en-US" sz="2400" dirty="0"/>
              <a:t>At least </a:t>
            </a:r>
            <a:r>
              <a:rPr lang="en-US" sz="2400" b="1" dirty="0"/>
              <a:t>75% </a:t>
            </a:r>
            <a:r>
              <a:rPr lang="en-US" sz="2400" dirty="0"/>
              <a:t>of the forgiven amount must have been used for payroll costs</a:t>
            </a:r>
          </a:p>
          <a:p>
            <a:pPr marL="288925" indent="-288925"/>
            <a:r>
              <a:rPr lang="en-US" sz="2400" dirty="0"/>
              <a:t>Forgivable amounts will be reduced:</a:t>
            </a:r>
          </a:p>
          <a:p>
            <a:pPr marL="631825" lvl="1" indent="-288925"/>
            <a:r>
              <a:rPr lang="en-US" sz="2300" dirty="0"/>
              <a:t>Proportionately for headcount reductions (based on FTE headcount)</a:t>
            </a:r>
          </a:p>
          <a:p>
            <a:pPr marL="631825" lvl="1" indent="-288925"/>
            <a:r>
              <a:rPr lang="en-US" sz="2300" dirty="0"/>
              <a:t>Decreases in wages by more than 25%</a:t>
            </a:r>
          </a:p>
        </p:txBody>
      </p:sp>
      <p:sp>
        <p:nvSpPr>
          <p:cNvPr id="4" name="Slide Number Placeholder 3">
            <a:extLst>
              <a:ext uri="{FF2B5EF4-FFF2-40B4-BE49-F238E27FC236}">
                <a16:creationId xmlns:a16="http://schemas.microsoft.com/office/drawing/2014/main" id="{E189DE3D-4764-41B1-A6C0-E8717EDD63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31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699D-E8E3-4199-919F-E3C9D69CB874}"/>
              </a:ext>
            </a:extLst>
          </p:cNvPr>
          <p:cNvSpPr>
            <a:spLocks noGrp="1"/>
          </p:cNvSpPr>
          <p:nvPr>
            <p:ph type="title"/>
          </p:nvPr>
        </p:nvSpPr>
        <p:spPr/>
        <p:txBody>
          <a:bodyPr/>
          <a:lstStyle/>
          <a:p>
            <a:r>
              <a:rPr lang="en-US" sz="3000" b="1" dirty="0">
                <a:solidFill>
                  <a:srgbClr val="819F3D"/>
                </a:solidFill>
                <a:latin typeface="Calibri" pitchFamily="34" charset="0"/>
                <a:cs typeface="Calibri" pitchFamily="34" charset="0"/>
              </a:rPr>
              <a:t>PPP Loan Forgiveness</a:t>
            </a:r>
          </a:p>
        </p:txBody>
      </p:sp>
      <p:sp>
        <p:nvSpPr>
          <p:cNvPr id="3" name="Content Placeholder 2">
            <a:extLst>
              <a:ext uri="{FF2B5EF4-FFF2-40B4-BE49-F238E27FC236}">
                <a16:creationId xmlns:a16="http://schemas.microsoft.com/office/drawing/2014/main" id="{7C862379-1DD7-457E-832F-AE71D3BF2173}"/>
              </a:ext>
            </a:extLst>
          </p:cNvPr>
          <p:cNvSpPr>
            <a:spLocks noGrp="1"/>
          </p:cNvSpPr>
          <p:nvPr>
            <p:ph idx="1"/>
          </p:nvPr>
        </p:nvSpPr>
        <p:spPr>
          <a:xfrm>
            <a:off x="628650" y="1690689"/>
            <a:ext cx="8058150" cy="4486274"/>
          </a:xfrm>
        </p:spPr>
        <p:txBody>
          <a:bodyPr>
            <a:normAutofit/>
          </a:bodyPr>
          <a:lstStyle/>
          <a:p>
            <a:pPr marL="0" indent="0">
              <a:buNone/>
            </a:pPr>
            <a:r>
              <a:rPr lang="en-US" sz="2400" b="1" dirty="0"/>
              <a:t>Takeaways:</a:t>
            </a:r>
          </a:p>
          <a:p>
            <a:pPr marL="288925" indent="-288925"/>
            <a:r>
              <a:rPr lang="en-US" sz="2400" dirty="0"/>
              <a:t>The final rules on forgiveness are still to come</a:t>
            </a:r>
          </a:p>
          <a:p>
            <a:pPr marL="288925" indent="-288925"/>
            <a:r>
              <a:rPr lang="en-US" sz="2400" dirty="0"/>
              <a:t>But, understand what can be forgiven before you borrow</a:t>
            </a:r>
          </a:p>
          <a:p>
            <a:pPr marL="288925" indent="-288925"/>
            <a:r>
              <a:rPr lang="en-US" sz="2400" dirty="0"/>
              <a:t>Track loan expenditures carefully</a:t>
            </a:r>
          </a:p>
          <a:p>
            <a:pPr marL="631825" lvl="1" indent="-288925"/>
            <a:r>
              <a:rPr lang="en-US" sz="2100" dirty="0"/>
              <a:t>Use a worksheet </a:t>
            </a:r>
          </a:p>
          <a:p>
            <a:pPr marL="631825" lvl="1" indent="-288925"/>
            <a:r>
              <a:rPr lang="en-US" sz="2100" dirty="0"/>
              <a:t>Keep copies of proof of payment</a:t>
            </a:r>
          </a:p>
          <a:p>
            <a:pPr marL="288925" indent="-288925"/>
            <a:r>
              <a:rPr lang="en-US" sz="2400" dirty="0"/>
              <a:t>Plan around the 8-week timeframe</a:t>
            </a:r>
          </a:p>
          <a:p>
            <a:pPr marL="288925" indent="-288925"/>
            <a:r>
              <a:rPr lang="en-US" sz="2400" dirty="0"/>
              <a:t>Talk to your lender</a:t>
            </a:r>
          </a:p>
          <a:p>
            <a:pPr marL="0" indent="0">
              <a:buNone/>
            </a:pPr>
            <a:endParaRPr lang="en-US" sz="2400" dirty="0"/>
          </a:p>
        </p:txBody>
      </p:sp>
      <p:sp>
        <p:nvSpPr>
          <p:cNvPr id="4" name="Slide Number Placeholder 3">
            <a:extLst>
              <a:ext uri="{FF2B5EF4-FFF2-40B4-BE49-F238E27FC236}">
                <a16:creationId xmlns:a16="http://schemas.microsoft.com/office/drawing/2014/main" id="{E189DE3D-4764-41B1-A6C0-E8717EDD6369}"/>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77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365760"/>
            <a:ext cx="8092440" cy="548640"/>
          </a:xfrm>
        </p:spPr>
        <p:txBody>
          <a:bodyPr/>
          <a:lstStyle/>
          <a:p>
            <a:r>
              <a:rPr lang="en-US" sz="3000" b="1" dirty="0">
                <a:solidFill>
                  <a:srgbClr val="819F3D"/>
                </a:solidFill>
                <a:latin typeface="Calibri" pitchFamily="34" charset="0"/>
                <a:cs typeface="Calibri" pitchFamily="34" charset="0"/>
              </a:rPr>
              <a:t>PPP Considerations for Family Child Care</a:t>
            </a:r>
          </a:p>
        </p:txBody>
      </p:sp>
      <p:sp>
        <p:nvSpPr>
          <p:cNvPr id="2" name="Content Placeholder 1"/>
          <p:cNvSpPr>
            <a:spLocks noGrp="1"/>
          </p:cNvSpPr>
          <p:nvPr>
            <p:ph idx="1"/>
          </p:nvPr>
        </p:nvSpPr>
        <p:spPr>
          <a:xfrm>
            <a:off x="4267200" y="2209024"/>
            <a:ext cx="3980121" cy="1219976"/>
          </a:xfrm>
        </p:spPr>
        <p:txBody>
          <a:bodyPr>
            <a:noAutofit/>
          </a:bodyPr>
          <a:lstStyle/>
          <a:p>
            <a:pPr marL="0" indent="0" algn="ctr">
              <a:lnSpc>
                <a:spcPct val="100000"/>
              </a:lnSpc>
              <a:spcBef>
                <a:spcPts val="0"/>
              </a:spcBef>
              <a:buNone/>
            </a:pPr>
            <a:r>
              <a:rPr lang="en-US" sz="2800" b="0" dirty="0">
                <a:latin typeface="Calibri" panose="020F0502020204030204" pitchFamily="34" charset="0"/>
              </a:rPr>
              <a:t>Margaret McDonald</a:t>
            </a:r>
          </a:p>
          <a:p>
            <a:pPr marL="0" indent="0" algn="ctr">
              <a:lnSpc>
                <a:spcPct val="100000"/>
              </a:lnSpc>
              <a:spcBef>
                <a:spcPts val="0"/>
              </a:spcBef>
              <a:buNone/>
            </a:pPr>
            <a:r>
              <a:rPr lang="en-US" sz="2000" dirty="0">
                <a:latin typeface="Calibri" panose="020F0502020204030204" pitchFamily="34" charset="0"/>
              </a:rPr>
              <a:t>CEO</a:t>
            </a:r>
          </a:p>
          <a:p>
            <a:pPr marL="0" indent="0" algn="ctr">
              <a:lnSpc>
                <a:spcPct val="100000"/>
              </a:lnSpc>
              <a:spcBef>
                <a:spcPts val="0"/>
              </a:spcBef>
              <a:buNone/>
            </a:pPr>
            <a:r>
              <a:rPr lang="en-US" sz="2000" dirty="0">
                <a:latin typeface="Calibri" panose="020F0502020204030204" pitchFamily="34" charset="0"/>
              </a:rPr>
              <a:t>Clarendon Early Education Services</a:t>
            </a:r>
            <a:endParaRPr lang="en-US" sz="2000" b="0" dirty="0">
              <a:latin typeface="Calibri" panose="020F0502020204030204" pitchFamily="34" charset="0"/>
            </a:endParaRPr>
          </a:p>
          <a:p>
            <a:pPr marL="0" indent="0"/>
            <a:endParaRPr lang="en-US" dirty="0">
              <a:solidFill>
                <a:srgbClr val="336166"/>
              </a:solidFill>
              <a:latin typeface="Calibri" panose="020F0502020204030204" pitchFamily="34" charset="0"/>
            </a:endParaRPr>
          </a:p>
          <a:p>
            <a:pPr marL="0" indent="0"/>
            <a:endParaRPr lang="en-US" sz="1800" b="0" dirty="0"/>
          </a:p>
          <a:p>
            <a:pPr marL="9144" lvl="1" indent="0">
              <a:buNone/>
            </a:pPr>
            <a:endParaRPr lang="en-US" dirty="0"/>
          </a:p>
          <a:p>
            <a:pPr marL="9144" lvl="1" indent="0">
              <a:buNone/>
            </a:pPr>
            <a:r>
              <a:rPr lang="en-US" i="1" dirty="0"/>
              <a:t> </a:t>
            </a:r>
          </a:p>
          <a:p>
            <a:pPr lvl="3">
              <a:buFont typeface="Wingdings" panose="05000000000000000000" pitchFamily="2" charset="2"/>
              <a:buChar char="Ø"/>
            </a:pPr>
            <a:endParaRPr lang="en-US" sz="2000" dirty="0">
              <a:solidFill>
                <a:schemeClr val="accent2">
                  <a:lumMod val="75000"/>
                </a:schemeClr>
              </a:solidFill>
              <a:latin typeface="Calibri" panose="020F050202020403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019800"/>
            <a:ext cx="1967793" cy="696774"/>
          </a:xfrm>
          <a:prstGeom prst="rect">
            <a:avLst/>
          </a:prstGeom>
        </p:spPr>
      </p:pic>
      <p:pic>
        <p:nvPicPr>
          <p:cNvPr id="4" name="Picture 3">
            <a:extLst>
              <a:ext uri="{FF2B5EF4-FFF2-40B4-BE49-F238E27FC236}">
                <a16:creationId xmlns:a16="http://schemas.microsoft.com/office/drawing/2014/main" id="{E9DDDCB8-C4ED-40F4-9F45-7C1489A2F2C5}"/>
              </a:ext>
            </a:extLst>
          </p:cNvPr>
          <p:cNvPicPr>
            <a:picLocks noChangeAspect="1"/>
          </p:cNvPicPr>
          <p:nvPr/>
        </p:nvPicPr>
        <p:blipFill>
          <a:blip r:embed="rId4"/>
          <a:stretch>
            <a:fillRect/>
          </a:stretch>
        </p:blipFill>
        <p:spPr>
          <a:xfrm>
            <a:off x="990600" y="2062465"/>
            <a:ext cx="2595563" cy="2874281"/>
          </a:xfrm>
          <a:prstGeom prst="rect">
            <a:avLst/>
          </a:prstGeom>
        </p:spPr>
      </p:pic>
      <p:pic>
        <p:nvPicPr>
          <p:cNvPr id="10" name="Picture 9">
            <a:extLst>
              <a:ext uri="{FF2B5EF4-FFF2-40B4-BE49-F238E27FC236}">
                <a16:creationId xmlns:a16="http://schemas.microsoft.com/office/drawing/2014/main" id="{6277DB33-1DE7-4F3B-A634-6B572FBC5610}"/>
              </a:ext>
            </a:extLst>
          </p:cNvPr>
          <p:cNvPicPr>
            <a:picLocks noChangeAspect="1"/>
          </p:cNvPicPr>
          <p:nvPr/>
        </p:nvPicPr>
        <p:blipFill>
          <a:blip r:embed="rId5"/>
          <a:stretch>
            <a:fillRect/>
          </a:stretch>
        </p:blipFill>
        <p:spPr>
          <a:xfrm>
            <a:off x="5145527" y="3817688"/>
            <a:ext cx="2223466" cy="643095"/>
          </a:xfrm>
          <a:prstGeom prst="rect">
            <a:avLst/>
          </a:prstGeom>
        </p:spPr>
      </p:pic>
    </p:spTree>
    <p:extLst>
      <p:ext uri="{BB962C8B-B14F-4D97-AF65-F5344CB8AC3E}">
        <p14:creationId xmlns:p14="http://schemas.microsoft.com/office/powerpoint/2010/main" val="98430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1369397"/>
            <a:ext cx="7543799" cy="5316199"/>
          </a:xfrm>
          <a:prstGeom prst="rect">
            <a:avLst/>
          </a:prstGeom>
        </p:spPr>
        <p:txBody>
          <a:bodyPr wrap="square">
            <a:spAutoFit/>
          </a:bodyPr>
          <a:lstStyle/>
          <a:p>
            <a:pPr defTabSz="685800">
              <a:lnSpc>
                <a:spcPct val="107000"/>
              </a:lnSpc>
              <a:spcAft>
                <a:spcPts val="600"/>
              </a:spcAft>
            </a:pPr>
            <a:r>
              <a:rPr lang="en-US" b="1" dirty="0">
                <a:solidFill>
                  <a:prstClr val="black"/>
                </a:solidFill>
                <a:ea typeface="Times New Roman" panose="02020603050405020304" pitchFamily="18" charset="0"/>
              </a:rPr>
              <a:t>What if I don’t currently have a banking relationship with an SBA lender?</a:t>
            </a:r>
          </a:p>
          <a:p>
            <a:pPr defTabSz="685800">
              <a:lnSpc>
                <a:spcPct val="107000"/>
              </a:lnSpc>
              <a:spcAft>
                <a:spcPts val="600"/>
              </a:spcAft>
            </a:pPr>
            <a:endParaRPr lang="en-US" b="1" dirty="0">
              <a:solidFill>
                <a:prstClr val="black"/>
              </a:solidFill>
              <a:latin typeface="Calibri" panose="020F0502020204030204"/>
            </a:endParaRPr>
          </a:p>
          <a:p>
            <a:pPr marL="257175" indent="-257175" defTabSz="685800">
              <a:lnSpc>
                <a:spcPct val="107000"/>
              </a:lnSpc>
              <a:spcAft>
                <a:spcPts val="600"/>
              </a:spcAft>
              <a:buFont typeface="Arial" panose="020B0604020202020204" pitchFamily="34" charset="0"/>
              <a:buChar char="•"/>
            </a:pPr>
            <a:r>
              <a:rPr lang="en-US" sz="2000" dirty="0">
                <a:solidFill>
                  <a:prstClr val="black"/>
                </a:solidFill>
                <a:latin typeface="Calibri" panose="020F0502020204030204"/>
              </a:rPr>
              <a:t>Locate a bank that is an approved SBA lender: </a:t>
            </a:r>
            <a:r>
              <a:rPr lang="en-US" sz="2000" dirty="0">
                <a:solidFill>
                  <a:prstClr val="black"/>
                </a:solidFill>
                <a:latin typeface="Calibri" panose="020F0502020204030204"/>
                <a:hlinkClick r:id="rId3"/>
              </a:rPr>
              <a:t>https://www.sba.gov/paycheckprotection/find</a:t>
            </a:r>
            <a:r>
              <a:rPr lang="en-US" sz="2000" dirty="0">
                <a:solidFill>
                  <a:prstClr val="black"/>
                </a:solidFill>
                <a:latin typeface="Calibri" panose="020F0502020204030204"/>
              </a:rPr>
              <a:t> </a:t>
            </a:r>
          </a:p>
          <a:p>
            <a:pPr defTabSz="685800">
              <a:lnSpc>
                <a:spcPct val="107000"/>
              </a:lnSpc>
              <a:spcAft>
                <a:spcPts val="600"/>
              </a:spcAft>
            </a:pPr>
            <a:endParaRPr lang="en-US" sz="2000" dirty="0">
              <a:solidFill>
                <a:prstClr val="black"/>
              </a:solidFill>
              <a:latin typeface="Calibri" panose="020F0502020204030204"/>
            </a:endParaRPr>
          </a:p>
          <a:p>
            <a:pPr marL="257175" indent="-257175" defTabSz="685800">
              <a:lnSpc>
                <a:spcPct val="107000"/>
              </a:lnSpc>
              <a:spcAft>
                <a:spcPts val="600"/>
              </a:spcAft>
              <a:buFont typeface="Arial" panose="020B0604020202020204" pitchFamily="34" charset="0"/>
              <a:buChar char="•"/>
            </a:pPr>
            <a:r>
              <a:rPr lang="en-US" sz="2000" dirty="0">
                <a:solidFill>
                  <a:prstClr val="black"/>
                </a:solidFill>
                <a:latin typeface="Calibri" panose="020F0502020204030204"/>
              </a:rPr>
              <a:t>Many banks are only lending to existing customers. Ask to open an account to become a customer. </a:t>
            </a:r>
          </a:p>
          <a:p>
            <a:pPr marL="257175" indent="-257175" defTabSz="685800">
              <a:lnSpc>
                <a:spcPct val="107000"/>
              </a:lnSpc>
              <a:spcAft>
                <a:spcPts val="600"/>
              </a:spcAft>
              <a:buFont typeface="Arial" panose="020B0604020202020204" pitchFamily="34" charset="0"/>
              <a:buChar char="•"/>
            </a:pPr>
            <a:endParaRPr lang="en-US" sz="2000" dirty="0">
              <a:solidFill>
                <a:prstClr val="black"/>
              </a:solidFill>
              <a:latin typeface="Calibri" panose="020F0502020204030204"/>
            </a:endParaRPr>
          </a:p>
          <a:p>
            <a:pPr marL="257175" indent="-257175" defTabSz="685800">
              <a:lnSpc>
                <a:spcPct val="107000"/>
              </a:lnSpc>
              <a:spcAft>
                <a:spcPts val="600"/>
              </a:spcAft>
              <a:buFont typeface="Arial" panose="020B0604020202020204" pitchFamily="34" charset="0"/>
              <a:buChar char="•"/>
            </a:pPr>
            <a:r>
              <a:rPr lang="en-US" sz="2000" dirty="0"/>
              <a:t>If you do not have a business account with a bank but have a personal checking account, reach out to the bank to see if they will accept your PPP application</a:t>
            </a:r>
            <a:endParaRPr lang="en-US" sz="2000" dirty="0">
              <a:solidFill>
                <a:prstClr val="black"/>
              </a:solidFill>
            </a:endParaRPr>
          </a:p>
          <a:p>
            <a:pPr marL="257175" indent="-257175" defTabSz="685800">
              <a:lnSpc>
                <a:spcPct val="107000"/>
              </a:lnSpc>
              <a:spcAft>
                <a:spcPts val="600"/>
              </a:spcAft>
              <a:buFont typeface="Arial" panose="020B0604020202020204" pitchFamily="34" charset="0"/>
              <a:buChar char="•"/>
            </a:pPr>
            <a:endParaRPr lang="en-US" sz="2400" dirty="0">
              <a:solidFill>
                <a:prstClr val="black"/>
              </a:solidFill>
              <a:latin typeface="Calibri" panose="020F0502020204030204"/>
            </a:endParaRPr>
          </a:p>
          <a:p>
            <a:pPr defTabSz="685800">
              <a:lnSpc>
                <a:spcPct val="107000"/>
              </a:lnSpc>
              <a:spcAft>
                <a:spcPts val="600"/>
              </a:spcAft>
            </a:pPr>
            <a:endParaRPr lang="en-US" dirty="0">
              <a:solidFill>
                <a:prstClr val="black"/>
              </a:solidFill>
              <a:latin typeface="Calibri" panose="020F0502020204030204"/>
            </a:endParaRPr>
          </a:p>
          <a:p>
            <a:pPr defTabSz="685800">
              <a:lnSpc>
                <a:spcPct val="107000"/>
              </a:lnSpc>
              <a:spcAft>
                <a:spcPts val="600"/>
              </a:spcAft>
            </a:pPr>
            <a:endParaRPr lang="en-US" dirty="0">
              <a:solidFill>
                <a:prstClr val="black"/>
              </a:solidFill>
              <a:latin typeface="Calibri" panose="020F0502020204030204"/>
            </a:endParaRPr>
          </a:p>
        </p:txBody>
      </p:sp>
      <p:sp>
        <p:nvSpPr>
          <p:cNvPr id="3" name="Title 5">
            <a:extLst>
              <a:ext uri="{FF2B5EF4-FFF2-40B4-BE49-F238E27FC236}">
                <a16:creationId xmlns:a16="http://schemas.microsoft.com/office/drawing/2014/main" id="{87A5B30D-ADFB-4B94-868C-B103D245D0C1}"/>
              </a:ext>
            </a:extLst>
          </p:cNvPr>
          <p:cNvSpPr txBox="1">
            <a:spLocks/>
          </p:cNvSpPr>
          <p:nvPr/>
        </p:nvSpPr>
        <p:spPr>
          <a:xfrm>
            <a:off x="822960" y="365760"/>
            <a:ext cx="809244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dirty="0">
                <a:solidFill>
                  <a:srgbClr val="819F3D"/>
                </a:solidFill>
                <a:latin typeface="Calibri" pitchFamily="34" charset="0"/>
                <a:cs typeface="Calibri" pitchFamily="34" charset="0"/>
              </a:rPr>
              <a:t>Finding a Bank</a:t>
            </a:r>
          </a:p>
        </p:txBody>
      </p:sp>
      <p:sp>
        <p:nvSpPr>
          <p:cNvPr id="4" name="Slide Number Placeholder 3">
            <a:extLst>
              <a:ext uri="{FF2B5EF4-FFF2-40B4-BE49-F238E27FC236}">
                <a16:creationId xmlns:a16="http://schemas.microsoft.com/office/drawing/2014/main" id="{A8AC20CD-7A62-49C4-9D3F-BD8E61E17A4C}"/>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1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365760"/>
            <a:ext cx="8092440" cy="548640"/>
          </a:xfrm>
        </p:spPr>
        <p:txBody>
          <a:bodyPr/>
          <a:lstStyle/>
          <a:p>
            <a:r>
              <a:rPr lang="en-US" sz="3000" b="1" dirty="0">
                <a:solidFill>
                  <a:srgbClr val="819F3D"/>
                </a:solidFill>
                <a:latin typeface="Calibri" pitchFamily="34" charset="0"/>
                <a:cs typeface="Calibri" pitchFamily="34" charset="0"/>
              </a:rPr>
              <a:t>Welcome</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019800"/>
            <a:ext cx="1967793" cy="696774"/>
          </a:xfrm>
          <a:prstGeom prst="rect">
            <a:avLst/>
          </a:prstGeom>
        </p:spPr>
      </p:pic>
      <p:pic>
        <p:nvPicPr>
          <p:cNvPr id="4" name="Picture 3">
            <a:extLst>
              <a:ext uri="{FF2B5EF4-FFF2-40B4-BE49-F238E27FC236}">
                <a16:creationId xmlns:a16="http://schemas.microsoft.com/office/drawing/2014/main" id="{F2A65409-A830-4B3A-A126-FE9278F6978F}"/>
              </a:ext>
            </a:extLst>
          </p:cNvPr>
          <p:cNvPicPr>
            <a:picLocks noChangeAspect="1"/>
          </p:cNvPicPr>
          <p:nvPr/>
        </p:nvPicPr>
        <p:blipFill>
          <a:blip r:embed="rId4"/>
          <a:stretch>
            <a:fillRect/>
          </a:stretch>
        </p:blipFill>
        <p:spPr>
          <a:xfrm>
            <a:off x="914400" y="1549360"/>
            <a:ext cx="2934972" cy="3896935"/>
          </a:xfrm>
          <a:prstGeom prst="rect">
            <a:avLst/>
          </a:prstGeom>
        </p:spPr>
      </p:pic>
      <p:sp>
        <p:nvSpPr>
          <p:cNvPr id="11" name="Content Placeholder 1">
            <a:extLst>
              <a:ext uri="{FF2B5EF4-FFF2-40B4-BE49-F238E27FC236}">
                <a16:creationId xmlns:a16="http://schemas.microsoft.com/office/drawing/2014/main" id="{92C4FB10-A6D1-4DE0-8D21-0BA26892AE2E}"/>
              </a:ext>
            </a:extLst>
          </p:cNvPr>
          <p:cNvSpPr>
            <a:spLocks noGrp="1"/>
          </p:cNvSpPr>
          <p:nvPr>
            <p:ph idx="1"/>
          </p:nvPr>
        </p:nvSpPr>
        <p:spPr>
          <a:xfrm>
            <a:off x="4038600" y="2327992"/>
            <a:ext cx="4589722" cy="871589"/>
          </a:xfrm>
        </p:spPr>
        <p:txBody>
          <a:bodyPr>
            <a:noAutofit/>
          </a:bodyPr>
          <a:lstStyle/>
          <a:p>
            <a:pPr marL="0" indent="0" algn="ctr">
              <a:lnSpc>
                <a:spcPct val="100000"/>
              </a:lnSpc>
              <a:spcBef>
                <a:spcPts val="0"/>
              </a:spcBef>
              <a:buNone/>
            </a:pPr>
            <a:r>
              <a:rPr lang="en-US" sz="2800" b="0" dirty="0">
                <a:latin typeface="Calibri" panose="020F0502020204030204" pitchFamily="34" charset="0"/>
              </a:rPr>
              <a:t>Samantha Aigner-</a:t>
            </a:r>
            <a:r>
              <a:rPr lang="en-US" sz="2800" b="0" dirty="0" err="1">
                <a:latin typeface="Calibri" panose="020F0502020204030204" pitchFamily="34" charset="0"/>
              </a:rPr>
              <a:t>Treworgy</a:t>
            </a:r>
            <a:endParaRPr lang="en-US" sz="2800" b="0" dirty="0">
              <a:latin typeface="Calibri" panose="020F0502020204030204" pitchFamily="34" charset="0"/>
            </a:endParaRPr>
          </a:p>
          <a:p>
            <a:pPr marL="0" indent="0" algn="ctr">
              <a:lnSpc>
                <a:spcPct val="100000"/>
              </a:lnSpc>
              <a:spcBef>
                <a:spcPts val="0"/>
              </a:spcBef>
              <a:buNone/>
            </a:pPr>
            <a:r>
              <a:rPr lang="en-US" sz="2000" dirty="0">
                <a:latin typeface="Calibri" panose="020F0502020204030204" pitchFamily="34" charset="0"/>
              </a:rPr>
              <a:t>EEC Commissioner</a:t>
            </a:r>
            <a:endParaRPr lang="en-US" sz="2000" b="0" dirty="0">
              <a:latin typeface="Calibri" panose="020F0502020204030204" pitchFamily="34" charset="0"/>
            </a:endParaRPr>
          </a:p>
          <a:p>
            <a:pPr marL="0" indent="0"/>
            <a:endParaRPr lang="en-US" dirty="0">
              <a:solidFill>
                <a:srgbClr val="336166"/>
              </a:solidFill>
              <a:latin typeface="Calibri" panose="020F0502020204030204" pitchFamily="34" charset="0"/>
            </a:endParaRPr>
          </a:p>
          <a:p>
            <a:pPr marL="0" indent="0"/>
            <a:endParaRPr lang="en-US" sz="1800" b="0" dirty="0"/>
          </a:p>
          <a:p>
            <a:pPr marL="9144" lvl="1" indent="0">
              <a:buNone/>
            </a:pPr>
            <a:endParaRPr lang="en-US" dirty="0"/>
          </a:p>
          <a:p>
            <a:pPr marL="9144" lvl="1" indent="0">
              <a:buNone/>
            </a:pPr>
            <a:r>
              <a:rPr lang="en-US" i="1" dirty="0"/>
              <a:t> </a:t>
            </a:r>
          </a:p>
          <a:p>
            <a:pPr lvl="3">
              <a:buFont typeface="Wingdings" panose="05000000000000000000" pitchFamily="2" charset="2"/>
              <a:buChar char="Ø"/>
            </a:pPr>
            <a:endParaRPr lang="en-US" sz="2000" dirty="0">
              <a:solidFill>
                <a:schemeClr val="accent2">
                  <a:lumMod val="75000"/>
                </a:schemeClr>
              </a:solidFill>
              <a:latin typeface="Calibri" panose="020F0502020204030204" pitchFamily="34" charset="0"/>
            </a:endParaRPr>
          </a:p>
        </p:txBody>
      </p:sp>
      <p:pic>
        <p:nvPicPr>
          <p:cNvPr id="12" name="Picture 11">
            <a:extLst>
              <a:ext uri="{FF2B5EF4-FFF2-40B4-BE49-F238E27FC236}">
                <a16:creationId xmlns:a16="http://schemas.microsoft.com/office/drawing/2014/main" id="{710B57C1-9CDE-441E-ADDC-CD1125B4EE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8572" y="3513869"/>
            <a:ext cx="1089778" cy="1143000"/>
          </a:xfrm>
          <a:prstGeom prst="rect">
            <a:avLst/>
          </a:prstGeom>
        </p:spPr>
      </p:pic>
    </p:spTree>
    <p:extLst>
      <p:ext uri="{BB962C8B-B14F-4D97-AF65-F5344CB8AC3E}">
        <p14:creationId xmlns:p14="http://schemas.microsoft.com/office/powerpoint/2010/main" val="351274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1752600"/>
            <a:ext cx="7635239" cy="3785652"/>
          </a:xfrm>
          <a:prstGeom prst="rect">
            <a:avLst/>
          </a:prstGeom>
        </p:spPr>
        <p:txBody>
          <a:bodyPr wrap="square">
            <a:spAutoFit/>
          </a:bodyPr>
          <a:lstStyle/>
          <a:p>
            <a:pPr defTabSz="685800"/>
            <a:r>
              <a:rPr lang="en-US" sz="2000" b="1" dirty="0">
                <a:ea typeface="Times New Roman" panose="02020603050405020304" pitchFamily="18" charset="0"/>
                <a:cs typeface="Times New Roman" panose="02020603050405020304" pitchFamily="18" charset="0"/>
              </a:rPr>
              <a:t>What should I do if the bank requires me to have a business account?</a:t>
            </a:r>
          </a:p>
          <a:p>
            <a:pPr defTabSz="685800"/>
            <a:endParaRPr lang="en-US" sz="2000" dirty="0">
              <a:ea typeface="Calibri" panose="020F0502020204030204" pitchFamily="34" charset="0"/>
              <a:cs typeface="Times New Roman" panose="02020603050405020304" pitchFamily="18" charset="0"/>
            </a:endParaRPr>
          </a:p>
          <a:p>
            <a:pPr defTabSz="685800">
              <a:spcBef>
                <a:spcPts val="844"/>
              </a:spcBef>
              <a:spcAft>
                <a:spcPts val="844"/>
              </a:spcAft>
            </a:pPr>
            <a:r>
              <a:rPr lang="en-US" sz="2000" dirty="0">
                <a:ea typeface="Times New Roman" panose="02020603050405020304" pitchFamily="18" charset="0"/>
                <a:cs typeface="Times New Roman" panose="02020603050405020304" pitchFamily="18" charset="0"/>
              </a:rPr>
              <a:t>Ask to speak with a bank manager or loan officer and let them know that the federal CARES Act does not require you to have a business account before February 15th. It only requires you to have been in business before February 15</a:t>
            </a:r>
            <a:r>
              <a:rPr lang="en-US" sz="2000" baseline="30000" dirty="0">
                <a:ea typeface="Times New Roman" panose="02020603050405020304" pitchFamily="18" charset="0"/>
                <a:cs typeface="Times New Roman" panose="02020603050405020304" pitchFamily="18" charset="0"/>
              </a:rPr>
              <a:t>th</a:t>
            </a:r>
            <a:r>
              <a:rPr lang="en-US" sz="2000" dirty="0">
                <a:ea typeface="Times New Roman" panose="02020603050405020304" pitchFamily="18"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a:p>
            <a:pPr defTabSz="685800">
              <a:spcBef>
                <a:spcPts val="844"/>
              </a:spcBef>
              <a:spcAft>
                <a:spcPts val="844"/>
              </a:spcAft>
            </a:pPr>
            <a:r>
              <a:rPr lang="en-US" sz="2000" dirty="0">
                <a:ea typeface="Times New Roman" panose="02020603050405020304" pitchFamily="18" charset="0"/>
                <a:cs typeface="Times New Roman" panose="02020603050405020304" pitchFamily="18" charset="0"/>
              </a:rPr>
              <a:t>Show them that you were in business before February 15</a:t>
            </a:r>
            <a:r>
              <a:rPr lang="en-US" sz="2000" baseline="30000" dirty="0">
                <a:ea typeface="Times New Roman" panose="02020603050405020304" pitchFamily="18" charset="0"/>
                <a:cs typeface="Times New Roman" panose="02020603050405020304" pitchFamily="18" charset="0"/>
              </a:rPr>
              <a:t>th</a:t>
            </a:r>
            <a:r>
              <a:rPr lang="en-US" sz="2000" dirty="0">
                <a:ea typeface="Times New Roman" panose="02020603050405020304" pitchFamily="18" charset="0"/>
                <a:cs typeface="Times New Roman" panose="02020603050405020304" pitchFamily="18" charset="0"/>
              </a:rPr>
              <a:t> by presenting your tax returns for 2019 or 2018, including your business tax forms. If you already have a personal account you can show them that you use this account for some or all of your business expenses and income.</a:t>
            </a:r>
            <a:endParaRPr lang="en-US" sz="2000" dirty="0">
              <a:ea typeface="Calibri" panose="020F0502020204030204" pitchFamily="34" charset="0"/>
              <a:cs typeface="Times New Roman" panose="02020603050405020304" pitchFamily="18" charset="0"/>
            </a:endParaRPr>
          </a:p>
        </p:txBody>
      </p:sp>
      <p:sp>
        <p:nvSpPr>
          <p:cNvPr id="3" name="Title 5">
            <a:extLst>
              <a:ext uri="{FF2B5EF4-FFF2-40B4-BE49-F238E27FC236}">
                <a16:creationId xmlns:a16="http://schemas.microsoft.com/office/drawing/2014/main" id="{0E11B1CB-97FA-439A-8748-E0958EB82ACA}"/>
              </a:ext>
            </a:extLst>
          </p:cNvPr>
          <p:cNvSpPr txBox="1">
            <a:spLocks/>
          </p:cNvSpPr>
          <p:nvPr/>
        </p:nvSpPr>
        <p:spPr>
          <a:xfrm>
            <a:off x="822960" y="365760"/>
            <a:ext cx="809244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dirty="0">
                <a:solidFill>
                  <a:srgbClr val="819F3D"/>
                </a:solidFill>
                <a:latin typeface="Calibri" pitchFamily="34" charset="0"/>
                <a:cs typeface="Calibri" pitchFamily="34" charset="0"/>
              </a:rPr>
              <a:t>Finding a Bank</a:t>
            </a:r>
          </a:p>
        </p:txBody>
      </p:sp>
      <p:sp>
        <p:nvSpPr>
          <p:cNvPr id="4" name="Slide Number Placeholder 3">
            <a:extLst>
              <a:ext uri="{FF2B5EF4-FFF2-40B4-BE49-F238E27FC236}">
                <a16:creationId xmlns:a16="http://schemas.microsoft.com/office/drawing/2014/main" id="{C67960B8-091E-45BE-B73B-55D383F1570C}"/>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300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023" y="1676400"/>
            <a:ext cx="7623266" cy="4385816"/>
          </a:xfrm>
          <a:prstGeom prst="rect">
            <a:avLst/>
          </a:prstGeom>
        </p:spPr>
        <p:txBody>
          <a:bodyPr wrap="square">
            <a:spAutoFit/>
          </a:bodyPr>
          <a:lstStyle/>
          <a:p>
            <a:pPr defTabSz="685800">
              <a:lnSpc>
                <a:spcPct val="107000"/>
              </a:lnSpc>
              <a:spcAft>
                <a:spcPts val="600"/>
              </a:spcAft>
            </a:pPr>
            <a:r>
              <a:rPr lang="en-US" sz="2000" b="1" dirty="0">
                <a:solidFill>
                  <a:srgbClr val="111111"/>
                </a:solidFill>
                <a:latin typeface="&amp;quot"/>
                <a:ea typeface="Times New Roman" panose="02020603050405020304" pitchFamily="18" charset="0"/>
                <a:cs typeface="Times New Roman" panose="02020603050405020304" pitchFamily="18" charset="0"/>
              </a:rPr>
              <a:t>Do I need an EIN or a DBA to apply for the PPP?</a:t>
            </a:r>
          </a:p>
          <a:p>
            <a:pPr defTabSz="685800">
              <a:lnSpc>
                <a:spcPct val="107000"/>
              </a:lnSpc>
              <a:spcAft>
                <a:spcPts val="600"/>
              </a:spcAft>
            </a:pPr>
            <a:endParaRPr lang="en-US" sz="2000" dirty="0">
              <a:solidFill>
                <a:srgbClr val="111111"/>
              </a:solidFill>
              <a:latin typeface="&amp;quot"/>
              <a:ea typeface="Times New Roman" panose="02020603050405020304" pitchFamily="18" charset="0"/>
              <a:cs typeface="Times New Roman" panose="02020603050405020304" pitchFamily="18" charset="0"/>
            </a:endParaRPr>
          </a:p>
          <a:p>
            <a:pPr defTabSz="685800">
              <a:lnSpc>
                <a:spcPct val="107000"/>
              </a:lnSpc>
              <a:spcAft>
                <a:spcPts val="600"/>
              </a:spcAft>
            </a:pPr>
            <a:r>
              <a:rPr lang="en-US" sz="2000" dirty="0">
                <a:solidFill>
                  <a:srgbClr val="111111"/>
                </a:solidFill>
                <a:latin typeface="&amp;quot"/>
                <a:ea typeface="Times New Roman" panose="02020603050405020304" pitchFamily="18" charset="0"/>
                <a:cs typeface="Times New Roman" panose="02020603050405020304" pitchFamily="18" charset="0"/>
              </a:rPr>
              <a:t>You do not need a DBA. Some banks are asking family child care providers to provide an DBA (Doing Business As). This is not required by the CARES Act. </a:t>
            </a:r>
          </a:p>
          <a:p>
            <a:pPr defTabSz="685800">
              <a:lnSpc>
                <a:spcPct val="107000"/>
              </a:lnSpc>
              <a:spcAft>
                <a:spcPts val="600"/>
              </a:spcAft>
            </a:pPr>
            <a:r>
              <a:rPr lang="en-US" sz="2000" dirty="0">
                <a:solidFill>
                  <a:srgbClr val="111111"/>
                </a:solidFill>
                <a:latin typeface="&amp;quot"/>
                <a:ea typeface="Times New Roman" panose="02020603050405020304" pitchFamily="18" charset="0"/>
                <a:cs typeface="Times New Roman" panose="02020603050405020304" pitchFamily="18" charset="0"/>
              </a:rPr>
              <a:t>You will need to provide an Employer Identification Number (EIN) or your social security number (SSN)</a:t>
            </a:r>
          </a:p>
          <a:p>
            <a:pPr defTabSz="685800">
              <a:lnSpc>
                <a:spcPct val="107000"/>
              </a:lnSpc>
              <a:spcAft>
                <a:spcPts val="600"/>
              </a:spcAft>
            </a:pPr>
            <a:r>
              <a:rPr lang="en-US" sz="2000" dirty="0">
                <a:solidFill>
                  <a:srgbClr val="111111"/>
                </a:solidFill>
                <a:latin typeface="&amp;quot"/>
                <a:ea typeface="Times New Roman" panose="02020603050405020304" pitchFamily="18" charset="0"/>
                <a:cs typeface="Times New Roman" panose="02020603050405020304" pitchFamily="18" charset="0"/>
              </a:rPr>
              <a:t>Getting an EIN is easy and free and is generally a good idea to have instead of using your SSN for tax purposes, however it may take some time.</a:t>
            </a:r>
          </a:p>
          <a:p>
            <a:pPr defTabSz="685800"/>
            <a:r>
              <a:rPr lang="en-US" sz="2000" u="sng" dirty="0">
                <a:solidFill>
                  <a:srgbClr val="111111"/>
                </a:solidFill>
                <a:latin typeface="&amp;quot"/>
                <a:ea typeface="Times New Roman" panose="02020603050405020304" pitchFamily="18" charset="0"/>
                <a:cs typeface="Times New Roman" panose="02020603050405020304" pitchFamily="18" charset="0"/>
                <a:hlinkClick r:id="rId2"/>
              </a:rPr>
              <a:t>https://www.irs.gov/businesses/small-businesses-self-employed/apply-for-an-employer-identification-number-ein-online</a:t>
            </a:r>
            <a:r>
              <a:rPr lang="en-US" sz="2000" dirty="0">
                <a:solidFill>
                  <a:srgbClr val="111111"/>
                </a:solidFill>
                <a:latin typeface="&amp;quot"/>
                <a:ea typeface="Times New Roman" panose="02020603050405020304" pitchFamily="18" charset="0"/>
                <a:cs typeface="Times New Roman" panose="02020603050405020304" pitchFamily="18" charset="0"/>
              </a:rPr>
              <a:t> </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5">
            <a:extLst>
              <a:ext uri="{FF2B5EF4-FFF2-40B4-BE49-F238E27FC236}">
                <a16:creationId xmlns:a16="http://schemas.microsoft.com/office/drawing/2014/main" id="{EAC2E202-5DE3-4E88-9F5D-458B6A2B3D7A}"/>
              </a:ext>
            </a:extLst>
          </p:cNvPr>
          <p:cNvSpPr txBox="1">
            <a:spLocks/>
          </p:cNvSpPr>
          <p:nvPr/>
        </p:nvSpPr>
        <p:spPr>
          <a:xfrm>
            <a:off x="822960" y="365760"/>
            <a:ext cx="809244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dirty="0">
                <a:solidFill>
                  <a:srgbClr val="819F3D"/>
                </a:solidFill>
                <a:latin typeface="Calibri" pitchFamily="34" charset="0"/>
                <a:cs typeface="Calibri" pitchFamily="34" charset="0"/>
              </a:rPr>
              <a:t>Other Challenges </a:t>
            </a:r>
          </a:p>
        </p:txBody>
      </p:sp>
      <p:sp>
        <p:nvSpPr>
          <p:cNvPr id="4" name="Slide Number Placeholder 3">
            <a:extLst>
              <a:ext uri="{FF2B5EF4-FFF2-40B4-BE49-F238E27FC236}">
                <a16:creationId xmlns:a16="http://schemas.microsoft.com/office/drawing/2014/main" id="{B1ABDCF0-1E62-449C-B04F-A1336E718750}"/>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3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1143000"/>
            <a:ext cx="7637318" cy="5016758"/>
          </a:xfrm>
          <a:prstGeom prst="rect">
            <a:avLst/>
          </a:prstGeom>
        </p:spPr>
        <p:txBody>
          <a:bodyPr wrap="square">
            <a:spAutoFit/>
          </a:bodyPr>
          <a:lstStyle/>
          <a:p>
            <a:pPr defTabSz="685800"/>
            <a:r>
              <a:rPr lang="en-US" sz="2000" b="1" dirty="0">
                <a:solidFill>
                  <a:prstClr val="black"/>
                </a:solidFill>
                <a:latin typeface="Calibri" panose="020F0502020204030204"/>
                <a:ea typeface="Calibri" panose="020F0502020204030204" pitchFamily="34" charset="0"/>
              </a:rPr>
              <a:t>What are the definitions of: Sole Proprietor, Independent contractor and Eligible self-employed individual?</a:t>
            </a:r>
          </a:p>
          <a:p>
            <a:pPr defTabSz="685800"/>
            <a:endParaRPr lang="en-US" sz="2000" dirty="0">
              <a:solidFill>
                <a:prstClr val="black"/>
              </a:solidFill>
              <a:latin typeface="Calibri" panose="020F0502020204030204"/>
              <a:ea typeface="Calibri" panose="020F0502020204030204" pitchFamily="34" charset="0"/>
            </a:endParaRPr>
          </a:p>
          <a:p>
            <a:pPr marL="214313" indent="-214313" defTabSz="685800">
              <a:buFont typeface="Arial" panose="020B0604020202020204" pitchFamily="34" charset="0"/>
              <a:buChar char="•"/>
              <a:tabLst>
                <a:tab pos="342900" algn="l"/>
              </a:tabLst>
            </a:pPr>
            <a:r>
              <a:rPr lang="en-US" sz="2000" dirty="0">
                <a:solidFill>
                  <a:prstClr val="black"/>
                </a:solidFill>
                <a:latin typeface="Calibri" panose="020F0502020204030204"/>
                <a:ea typeface="Calibri" panose="020F0502020204030204" pitchFamily="34" charset="0"/>
                <a:cs typeface="Times New Roman" panose="02020603050405020304" pitchFamily="18" charset="0"/>
              </a:rPr>
              <a:t>A Sole proprietor is a person who is the exclusive owner of a business, entitled to keep all profits after tax has been paid but liable for all losses.</a:t>
            </a:r>
          </a:p>
          <a:p>
            <a:pPr defTabSz="685800"/>
            <a:endParaRPr lang="en-US" sz="2000" dirty="0">
              <a:solidFill>
                <a:prstClr val="black"/>
              </a:solidFill>
              <a:latin typeface="Calibri" panose="020F0502020204030204"/>
              <a:ea typeface="Calibri" panose="020F0502020204030204" pitchFamily="34" charset="0"/>
            </a:endParaRPr>
          </a:p>
          <a:p>
            <a:pPr marL="214313" indent="-214313" defTabSz="685800">
              <a:buFont typeface="Arial" panose="020B0604020202020204" pitchFamily="34" charset="0"/>
              <a:buChar char="•"/>
            </a:pPr>
            <a:r>
              <a:rPr lang="en-US" sz="2000" dirty="0">
                <a:solidFill>
                  <a:prstClr val="black"/>
                </a:solidFill>
                <a:latin typeface="Calibri" panose="020F0502020204030204"/>
                <a:ea typeface="Calibri" panose="020F0502020204030204" pitchFamily="34" charset="0"/>
              </a:rPr>
              <a:t>An independent contractor is a person or entity contracted to perform work for—or provide services to—another entity as a nonemployee</a:t>
            </a:r>
          </a:p>
          <a:p>
            <a:pPr defTabSz="685800"/>
            <a:r>
              <a:rPr lang="en-US" sz="2000" dirty="0">
                <a:solidFill>
                  <a:prstClr val="black"/>
                </a:solidFill>
                <a:latin typeface="Calibri" panose="020F0502020204030204"/>
                <a:ea typeface="Calibri" panose="020F0502020204030204" pitchFamily="34" charset="0"/>
              </a:rPr>
              <a:t> </a:t>
            </a:r>
          </a:p>
          <a:p>
            <a:pPr marL="214313" indent="-214313" defTabSz="685800">
              <a:buFont typeface="Arial" panose="020B0604020202020204" pitchFamily="34" charset="0"/>
              <a:buChar char="•"/>
            </a:pPr>
            <a:r>
              <a:rPr lang="en-US" sz="2000" dirty="0">
                <a:solidFill>
                  <a:prstClr val="black"/>
                </a:solidFill>
                <a:latin typeface="Calibri" panose="020F0502020204030204"/>
                <a:ea typeface="Calibri" panose="020F0502020204030204" pitchFamily="34" charset="0"/>
              </a:rPr>
              <a:t>Self-employed persons are people who run their own business, but that business can be set up in a variety of ways. The IRS says that a self-employed individual is someone who "owns an unincorporated business," like a sole proprietor or independent contractor or a sole owner of an LLC.</a:t>
            </a:r>
          </a:p>
        </p:txBody>
      </p:sp>
      <p:sp>
        <p:nvSpPr>
          <p:cNvPr id="3" name="Title 5">
            <a:extLst>
              <a:ext uri="{FF2B5EF4-FFF2-40B4-BE49-F238E27FC236}">
                <a16:creationId xmlns:a16="http://schemas.microsoft.com/office/drawing/2014/main" id="{17C993DB-B514-4CF3-9AC3-7FE75D2D93D0}"/>
              </a:ext>
            </a:extLst>
          </p:cNvPr>
          <p:cNvSpPr txBox="1">
            <a:spLocks/>
          </p:cNvSpPr>
          <p:nvPr/>
        </p:nvSpPr>
        <p:spPr>
          <a:xfrm>
            <a:off x="822960" y="365760"/>
            <a:ext cx="809244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dirty="0">
                <a:solidFill>
                  <a:srgbClr val="819F3D"/>
                </a:solidFill>
                <a:latin typeface="Calibri" pitchFamily="34" charset="0"/>
                <a:cs typeface="Calibri" pitchFamily="34" charset="0"/>
              </a:rPr>
              <a:t>Other Challenges </a:t>
            </a:r>
          </a:p>
        </p:txBody>
      </p:sp>
      <p:sp>
        <p:nvSpPr>
          <p:cNvPr id="4" name="Slide Number Placeholder 3">
            <a:extLst>
              <a:ext uri="{FF2B5EF4-FFF2-40B4-BE49-F238E27FC236}">
                <a16:creationId xmlns:a16="http://schemas.microsoft.com/office/drawing/2014/main" id="{1F377707-CFA7-4CC1-8463-290103F0EB28}"/>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90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7800"/>
            <a:ext cx="7696199" cy="4992200"/>
          </a:xfrm>
          <a:prstGeom prst="rect">
            <a:avLst/>
          </a:prstGeom>
        </p:spPr>
        <p:txBody>
          <a:bodyPr wrap="square">
            <a:spAutoFit/>
          </a:bodyPr>
          <a:lstStyle/>
          <a:p>
            <a:pPr defTabSz="685800">
              <a:lnSpc>
                <a:spcPct val="107000"/>
              </a:lnSpc>
              <a:spcAft>
                <a:spcPts val="600"/>
              </a:spcAft>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documentation do I need to apply for the loan?</a:t>
            </a:r>
          </a:p>
          <a:p>
            <a:pPr marL="257175" indent="-257175" defTabSz="685800">
              <a:lnSpc>
                <a:spcPct val="107000"/>
              </a:lnSpc>
              <a:spcAft>
                <a:spcPts val="600"/>
              </a:spcAft>
              <a:buFont typeface="Arial" panose="020B0604020202020204" pitchFamily="34" charset="0"/>
              <a:buChar char="•"/>
            </a:pPr>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Self-Employment income you filed or will file for 2019 on Form 1040, Schedule C. If you have not yet filed 2019 you must at least complete Schedule C. Line 31 is particularly important to how you will calculate average wages.</a:t>
            </a:r>
          </a:p>
          <a:p>
            <a:pPr marL="257175" indent="-257175" defTabSz="685800">
              <a:spcAft>
                <a:spcPts val="600"/>
              </a:spcAft>
              <a:buFont typeface="Arial" panose="020B0604020202020204" pitchFamily="34" charset="0"/>
              <a:buChar char="•"/>
            </a:pPr>
            <a:r>
              <a:rPr lang="en-US" sz="2000" dirty="0">
                <a:solidFill>
                  <a:prstClr val="black"/>
                </a:solidFill>
                <a:latin typeface="Calibri" panose="020F0502020204030204"/>
              </a:rPr>
              <a:t>2019 IRS Form 1099-MISC detailing nonemployee compensation received (box 7).</a:t>
            </a:r>
          </a:p>
          <a:p>
            <a:pPr marL="257175" indent="-257175" defTabSz="685800">
              <a:buFont typeface="Arial" panose="020B0604020202020204" pitchFamily="34" charset="0"/>
              <a:buChar char="•"/>
            </a:pPr>
            <a:r>
              <a:rPr lang="en-US" sz="2000" dirty="0">
                <a:solidFill>
                  <a:prstClr val="black"/>
                </a:solidFill>
                <a:latin typeface="Calibri" panose="020F0502020204030204"/>
              </a:rPr>
              <a:t>An invoice or bank statement that establishes you are self-employed and were in operation on or around February 15, 2020. </a:t>
            </a:r>
          </a:p>
          <a:p>
            <a:pPr marL="257175" indent="-257175" defTabSz="685800">
              <a:buFont typeface="Arial" panose="020B0604020202020204" pitchFamily="34" charset="0"/>
              <a:buChar char="•"/>
            </a:pPr>
            <a:endParaRPr lang="en-US" sz="2000" dirty="0">
              <a:solidFill>
                <a:prstClr val="black"/>
              </a:solidFill>
              <a:latin typeface="Calibri" panose="020F0502020204030204"/>
            </a:endParaRPr>
          </a:p>
          <a:p>
            <a:pPr marL="257175" indent="-257175" defTabSz="685800">
              <a:buFont typeface="Arial" panose="020B0604020202020204" pitchFamily="34" charset="0"/>
              <a:buChar char="•"/>
            </a:pPr>
            <a:endParaRPr lang="en-US" sz="2000" dirty="0">
              <a:solidFill>
                <a:prstClr val="black"/>
              </a:solidFill>
              <a:latin typeface="Calibri" panose="020F0502020204030204"/>
            </a:endParaRPr>
          </a:p>
          <a:p>
            <a:pPr defTabSz="685800"/>
            <a:r>
              <a:rPr lang="en-US" sz="2000" b="1" i="1" dirty="0">
                <a:solidFill>
                  <a:srgbClr val="0067B1"/>
                </a:solidFill>
                <a:latin typeface="Calibri" panose="020F0502020204030204"/>
              </a:rPr>
              <a:t>Note: Some banks have additional forms or request additional information in addition to the standard SBA PPP forms</a:t>
            </a:r>
          </a:p>
          <a:p>
            <a:pPr defTabSz="685800"/>
            <a:endParaRPr lang="en-US" dirty="0">
              <a:solidFill>
                <a:prstClr val="black"/>
              </a:solidFill>
              <a:latin typeface="Calibri" panose="020F0502020204030204"/>
            </a:endParaRPr>
          </a:p>
          <a:p>
            <a:pPr defTabSz="685800">
              <a:lnSpc>
                <a:spcPct val="107000"/>
              </a:lnSpc>
              <a:spcAft>
                <a:spcPts val="600"/>
              </a:spcAft>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5">
            <a:extLst>
              <a:ext uri="{FF2B5EF4-FFF2-40B4-BE49-F238E27FC236}">
                <a16:creationId xmlns:a16="http://schemas.microsoft.com/office/drawing/2014/main" id="{41AB74AD-4C6E-4FF0-A61D-C71E50BE301D}"/>
              </a:ext>
            </a:extLst>
          </p:cNvPr>
          <p:cNvSpPr txBox="1">
            <a:spLocks/>
          </p:cNvSpPr>
          <p:nvPr/>
        </p:nvSpPr>
        <p:spPr>
          <a:xfrm>
            <a:off x="822960" y="365760"/>
            <a:ext cx="809244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dirty="0">
                <a:solidFill>
                  <a:srgbClr val="819F3D"/>
                </a:solidFill>
                <a:latin typeface="Calibri" pitchFamily="34" charset="0"/>
                <a:cs typeface="Calibri" pitchFamily="34" charset="0"/>
              </a:rPr>
              <a:t>Documentation </a:t>
            </a:r>
          </a:p>
        </p:txBody>
      </p:sp>
      <p:sp>
        <p:nvSpPr>
          <p:cNvPr id="4" name="Slide Number Placeholder 3">
            <a:extLst>
              <a:ext uri="{FF2B5EF4-FFF2-40B4-BE49-F238E27FC236}">
                <a16:creationId xmlns:a16="http://schemas.microsoft.com/office/drawing/2014/main" id="{EEA6AC66-95D8-40CD-9F34-87CC9D30C4D5}"/>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27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019800"/>
            <a:ext cx="1967793" cy="696774"/>
          </a:xfrm>
          <a:prstGeom prst="rect">
            <a:avLst/>
          </a:prstGeom>
        </p:spPr>
      </p:pic>
      <p:sp>
        <p:nvSpPr>
          <p:cNvPr id="3" name="TextBox 2"/>
          <p:cNvSpPr txBox="1"/>
          <p:nvPr/>
        </p:nvSpPr>
        <p:spPr>
          <a:xfrm>
            <a:off x="4038600" y="5105400"/>
            <a:ext cx="4343400" cy="646331"/>
          </a:xfrm>
          <a:prstGeom prst="rect">
            <a:avLst/>
          </a:prstGeom>
          <a:noFill/>
        </p:spPr>
        <p:txBody>
          <a:bodyPr wrap="square" rtlCol="0">
            <a:spAutoFit/>
          </a:bodyPr>
          <a:lstStyle/>
          <a:p>
            <a:r>
              <a:rPr lang="en-US" sz="900" dirty="0">
                <a:solidFill>
                  <a:schemeClr val="bg1"/>
                </a:solidFill>
              </a:rPr>
              <a:t>Source: Children’s Investment Fund, </a:t>
            </a:r>
            <a:r>
              <a:rPr lang="en-US" sz="900" i="1" dirty="0">
                <a:solidFill>
                  <a:schemeClr val="bg1"/>
                </a:solidFill>
              </a:rPr>
              <a:t>Building An Infrastructure for Quality: An Inventory of Early Childhood Education and Out-of-School Time Facilities in Massachusetts</a:t>
            </a:r>
            <a:r>
              <a:rPr lang="en-US" sz="900" dirty="0">
                <a:solidFill>
                  <a:schemeClr val="bg1"/>
                </a:solidFill>
              </a:rPr>
              <a:t>, 2011. 182 programs across Massachusetts were in the random sample.</a:t>
            </a:r>
          </a:p>
        </p:txBody>
      </p:sp>
      <p:sp>
        <p:nvSpPr>
          <p:cNvPr id="5" name="Content Placeholder 4">
            <a:extLst>
              <a:ext uri="{FF2B5EF4-FFF2-40B4-BE49-F238E27FC236}">
                <a16:creationId xmlns:a16="http://schemas.microsoft.com/office/drawing/2014/main" id="{1A87A04B-C9C3-4457-B76B-B9CDE18755D7}"/>
              </a:ext>
            </a:extLst>
          </p:cNvPr>
          <p:cNvSpPr>
            <a:spLocks noGrp="1"/>
          </p:cNvSpPr>
          <p:nvPr>
            <p:ph idx="1"/>
          </p:nvPr>
        </p:nvSpPr>
        <p:spPr>
          <a:xfrm>
            <a:off x="628650" y="533400"/>
            <a:ext cx="7886700" cy="4243406"/>
          </a:xfrm>
        </p:spPr>
        <p:txBody>
          <a:bodyPr>
            <a:normAutofit/>
          </a:bodyPr>
          <a:lstStyle/>
          <a:p>
            <a:pPr marL="0" indent="0" algn="ctr">
              <a:buNone/>
            </a:pPr>
            <a:r>
              <a:rPr lang="en-US" sz="3600" dirty="0"/>
              <a:t>Questions &amp; Answers</a:t>
            </a:r>
          </a:p>
        </p:txBody>
      </p:sp>
      <p:pic>
        <p:nvPicPr>
          <p:cNvPr id="7" name="Picture 6">
            <a:extLst>
              <a:ext uri="{FF2B5EF4-FFF2-40B4-BE49-F238E27FC236}">
                <a16:creationId xmlns:a16="http://schemas.microsoft.com/office/drawing/2014/main" id="{34CA6CBE-94BD-459F-9505-A4D976B58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076" y="1405061"/>
            <a:ext cx="7558924" cy="5039282"/>
          </a:xfrm>
          <a:prstGeom prst="rect">
            <a:avLst/>
          </a:prstGeom>
        </p:spPr>
      </p:pic>
    </p:spTree>
    <p:extLst>
      <p:ext uri="{BB962C8B-B14F-4D97-AF65-F5344CB8AC3E}">
        <p14:creationId xmlns:p14="http://schemas.microsoft.com/office/powerpoint/2010/main" val="246991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365760"/>
            <a:ext cx="8092440" cy="548640"/>
          </a:xfrm>
        </p:spPr>
        <p:txBody>
          <a:bodyPr/>
          <a:lstStyle/>
          <a:p>
            <a:r>
              <a:rPr lang="en-US" sz="3000" b="1" dirty="0">
                <a:solidFill>
                  <a:srgbClr val="819F3D"/>
                </a:solidFill>
                <a:latin typeface="Calibri" pitchFamily="34" charset="0"/>
                <a:cs typeface="Calibri" pitchFamily="34" charset="0"/>
              </a:rPr>
              <a:t>Technical Assistance</a:t>
            </a:r>
          </a:p>
        </p:txBody>
      </p:sp>
      <p:sp>
        <p:nvSpPr>
          <p:cNvPr id="8" name="Slide Number Placeholder 3"/>
          <p:cNvSpPr>
            <a:spLocks noGrp="1"/>
          </p:cNvSpPr>
          <p:nvPr>
            <p:ph type="sldNum" sz="quarter" idx="12"/>
          </p:nvPr>
        </p:nvSpPr>
        <p:spPr/>
        <p:txBody>
          <a:bodyPr/>
          <a:lstStyle/>
          <a:p>
            <a:fld id="{7E34CB64-EF6C-459C-9F4A-FEF279EBD85F}" type="slidenum">
              <a:rPr lang="en-US" sz="1400" smtClean="0"/>
              <a:pPr/>
              <a:t>25</a:t>
            </a:fld>
            <a:endParaRPr lang="en-US" sz="1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019800"/>
            <a:ext cx="1967793" cy="696774"/>
          </a:xfrm>
          <a:prstGeom prst="rect">
            <a:avLst/>
          </a:prstGeom>
        </p:spPr>
      </p:pic>
      <p:sp>
        <p:nvSpPr>
          <p:cNvPr id="10" name="Content Placeholder 2">
            <a:extLst>
              <a:ext uri="{FF2B5EF4-FFF2-40B4-BE49-F238E27FC236}">
                <a16:creationId xmlns:a16="http://schemas.microsoft.com/office/drawing/2014/main" id="{CC49E608-A2A4-4C3B-9DBC-F4EE68D0B00C}"/>
              </a:ext>
            </a:extLst>
          </p:cNvPr>
          <p:cNvSpPr>
            <a:spLocks noGrp="1"/>
          </p:cNvSpPr>
          <p:nvPr>
            <p:ph idx="1"/>
          </p:nvPr>
        </p:nvSpPr>
        <p:spPr>
          <a:xfrm>
            <a:off x="822960" y="1690689"/>
            <a:ext cx="7863840" cy="4486274"/>
          </a:xfrm>
        </p:spPr>
        <p:txBody>
          <a:bodyPr>
            <a:normAutofit/>
          </a:bodyPr>
          <a:lstStyle/>
          <a:p>
            <a:pPr marL="0" indent="0">
              <a:buNone/>
            </a:pPr>
            <a:r>
              <a:rPr lang="en-US" b="1" dirty="0"/>
              <a:t>Fill out this survey form for one-on-one assistance!</a:t>
            </a:r>
            <a:endParaRPr lang="en-US" b="1" dirty="0">
              <a:hlinkClick r:id="rId4">
                <a:extLst>
                  <a:ext uri="{A12FA001-AC4F-418D-AE19-62706E023703}">
                    <ahyp:hlinkClr xmlns:ahyp="http://schemas.microsoft.com/office/drawing/2018/hyperlinkcolor" val="tx"/>
                  </a:ext>
                </a:extLst>
              </a:hlinkClick>
            </a:endParaRPr>
          </a:p>
          <a:p>
            <a:pPr marL="0" indent="0">
              <a:buNone/>
            </a:pPr>
            <a:endParaRPr lang="en-US" sz="2400" dirty="0"/>
          </a:p>
          <a:p>
            <a:pPr marL="0" indent="0">
              <a:buNone/>
            </a:pPr>
            <a:r>
              <a:rPr lang="en-US" sz="2400" dirty="0">
                <a:hlinkClick r:id="rId5"/>
              </a:rPr>
              <a:t>https://www.surveymonkey.com/r/PPPInquiry</a:t>
            </a:r>
            <a:r>
              <a:rPr lang="en-US" sz="2400" dirty="0"/>
              <a:t> (English)</a:t>
            </a:r>
          </a:p>
          <a:p>
            <a:pPr marL="0" indent="0">
              <a:buNone/>
            </a:pPr>
            <a:endParaRPr lang="en-US" sz="2400" dirty="0"/>
          </a:p>
          <a:p>
            <a:pPr marL="0" indent="0">
              <a:buNone/>
            </a:pPr>
            <a:r>
              <a:rPr lang="en-US" sz="2400" dirty="0">
                <a:hlinkClick r:id="rId6"/>
              </a:rPr>
              <a:t>https://www.surveymonkey.com/r/PPPEspanol</a:t>
            </a:r>
            <a:r>
              <a:rPr lang="en-US" sz="2400" dirty="0"/>
              <a:t> (Spanish)</a:t>
            </a:r>
          </a:p>
          <a:p>
            <a:pPr marL="0" indent="0">
              <a:buNone/>
            </a:pPr>
            <a:endParaRPr lang="en-US" dirty="0"/>
          </a:p>
          <a:p>
            <a:pPr marL="0" indent="0">
              <a:buNone/>
            </a:pPr>
            <a:r>
              <a:rPr lang="en-US" dirty="0"/>
              <a:t>Or email </a:t>
            </a:r>
            <a:r>
              <a:rPr lang="en-US" dirty="0">
                <a:hlinkClick r:id="rId7"/>
              </a:rPr>
              <a:t>support@childrensinvestmentfundma.org</a:t>
            </a:r>
            <a:endParaRPr lang="en-US" dirty="0"/>
          </a:p>
          <a:p>
            <a:pPr marL="0" indent="0">
              <a:buNone/>
            </a:pPr>
            <a:endParaRPr lang="en-US" dirty="0"/>
          </a:p>
          <a:p>
            <a:pPr marL="0" indent="0">
              <a:buNone/>
            </a:pPr>
            <a:endParaRPr lang="en-US" sz="1800" dirty="0"/>
          </a:p>
          <a:p>
            <a:pPr marL="0" indent="0">
              <a:buNone/>
            </a:pPr>
            <a:r>
              <a:rPr lang="en-US" sz="1800" dirty="0"/>
              <a:t>These links and FAQs on PPP are on EEC’s COVID Financial Support Guidance page:</a:t>
            </a:r>
            <a:endParaRPr lang="en-US" sz="1800" dirty="0">
              <a:hlinkClick r:id="rId4">
                <a:extLst>
                  <a:ext uri="{A12FA001-AC4F-418D-AE19-62706E023703}">
                    <ahyp:hlinkClr xmlns:ahyp="http://schemas.microsoft.com/office/drawing/2018/hyperlinkcolor" val="tx"/>
                  </a:ext>
                </a:extLst>
              </a:hlinkClick>
            </a:endParaRPr>
          </a:p>
          <a:p>
            <a:pPr marL="0" indent="0">
              <a:buNone/>
            </a:pPr>
            <a:r>
              <a:rPr lang="en-US" sz="1800" dirty="0">
                <a:solidFill>
                  <a:srgbClr val="0067B1"/>
                </a:solidFill>
                <a:hlinkClick r:id="rId4">
                  <a:extLst>
                    <a:ext uri="{A12FA001-AC4F-418D-AE19-62706E023703}">
                      <ahyp:hlinkClr xmlns:ahyp="http://schemas.microsoft.com/office/drawing/2018/hyperlinkcolor" val="tx"/>
                    </a:ext>
                  </a:extLst>
                </a:hlinkClick>
              </a:rPr>
              <a:t>https://eeclead.force.com/apex/EEC_ChildCareEmergencyFinancialSupport</a:t>
            </a:r>
            <a:r>
              <a:rPr lang="en-US" sz="1800" dirty="0">
                <a:solidFill>
                  <a:srgbClr val="0067B1"/>
                </a:solidFill>
              </a:rPr>
              <a:t> </a:t>
            </a:r>
          </a:p>
          <a:p>
            <a:pPr marL="0" indent="0">
              <a:buNone/>
            </a:pPr>
            <a:endParaRPr lang="en-US" dirty="0"/>
          </a:p>
        </p:txBody>
      </p:sp>
    </p:spTree>
    <p:extLst>
      <p:ext uri="{BB962C8B-B14F-4D97-AF65-F5344CB8AC3E}">
        <p14:creationId xmlns:p14="http://schemas.microsoft.com/office/powerpoint/2010/main" val="231108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365760"/>
            <a:ext cx="8092440" cy="548640"/>
          </a:xfrm>
        </p:spPr>
        <p:txBody>
          <a:bodyPr/>
          <a:lstStyle/>
          <a:p>
            <a:r>
              <a:rPr lang="en-US" sz="3000" b="1" dirty="0">
                <a:solidFill>
                  <a:srgbClr val="819F3D"/>
                </a:solidFill>
                <a:latin typeface="Calibri" pitchFamily="34" charset="0"/>
                <a:cs typeface="Calibri" pitchFamily="34" charset="0"/>
              </a:rPr>
              <a:t>Other Resources</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019800"/>
            <a:ext cx="1967793" cy="696774"/>
          </a:xfrm>
          <a:prstGeom prst="rect">
            <a:avLst/>
          </a:prstGeom>
        </p:spPr>
      </p:pic>
      <p:sp>
        <p:nvSpPr>
          <p:cNvPr id="10" name="Content Placeholder 2">
            <a:extLst>
              <a:ext uri="{FF2B5EF4-FFF2-40B4-BE49-F238E27FC236}">
                <a16:creationId xmlns:a16="http://schemas.microsoft.com/office/drawing/2014/main" id="{CC49E608-A2A4-4C3B-9DBC-F4EE68D0B00C}"/>
              </a:ext>
            </a:extLst>
          </p:cNvPr>
          <p:cNvSpPr>
            <a:spLocks noGrp="1"/>
          </p:cNvSpPr>
          <p:nvPr>
            <p:ph idx="1"/>
          </p:nvPr>
        </p:nvSpPr>
        <p:spPr>
          <a:xfrm>
            <a:off x="914400" y="1371600"/>
            <a:ext cx="7772400" cy="4805363"/>
          </a:xfrm>
        </p:spPr>
        <p:txBody>
          <a:bodyPr>
            <a:normAutofit fontScale="55000" lnSpcReduction="20000"/>
          </a:bodyPr>
          <a:lstStyle/>
          <a:p>
            <a:pPr marL="0" indent="0">
              <a:buNone/>
            </a:pPr>
            <a:endParaRPr lang="en-US" sz="2100" dirty="0"/>
          </a:p>
          <a:p>
            <a:pPr marL="0" indent="0">
              <a:buNone/>
            </a:pPr>
            <a:r>
              <a:rPr lang="en-US" sz="2900" dirty="0" err="1"/>
              <a:t>Accion</a:t>
            </a:r>
            <a:r>
              <a:rPr lang="en-US" sz="2900" dirty="0"/>
              <a:t> East:</a:t>
            </a:r>
          </a:p>
          <a:p>
            <a:pPr marL="0" indent="0">
              <a:buNone/>
            </a:pPr>
            <a:r>
              <a:rPr lang="en-US" sz="2500" dirty="0"/>
              <a:t>(866) 245-0783 </a:t>
            </a:r>
          </a:p>
          <a:p>
            <a:pPr marL="0" indent="0">
              <a:buNone/>
            </a:pPr>
            <a:r>
              <a:rPr lang="en-US" sz="2900" u="sng" dirty="0">
                <a:hlinkClick r:id="rId4"/>
              </a:rPr>
              <a:t>Info@accioneast.com</a:t>
            </a:r>
            <a:endParaRPr lang="en-US" sz="2900" u="sng" dirty="0"/>
          </a:p>
          <a:p>
            <a:pPr marL="0" indent="0">
              <a:buNone/>
            </a:pPr>
            <a:r>
              <a:rPr lang="en-US" sz="2900" dirty="0">
                <a:hlinkClick r:id="rId5"/>
              </a:rPr>
              <a:t>https://us.accion.org</a:t>
            </a:r>
            <a:r>
              <a:rPr lang="en-US" sz="2900" dirty="0"/>
              <a:t> </a:t>
            </a:r>
          </a:p>
          <a:p>
            <a:pPr marL="0" indent="0">
              <a:buNone/>
            </a:pPr>
            <a:endParaRPr lang="en-US" sz="2900" dirty="0"/>
          </a:p>
          <a:p>
            <a:pPr marL="0" indent="0">
              <a:buNone/>
            </a:pPr>
            <a:r>
              <a:rPr lang="en-US" sz="2900" dirty="0"/>
              <a:t>Save Small Business Fund:</a:t>
            </a:r>
          </a:p>
          <a:p>
            <a:pPr marL="0" indent="0">
              <a:lnSpc>
                <a:spcPct val="120000"/>
              </a:lnSpc>
              <a:buNone/>
            </a:pPr>
            <a:r>
              <a:rPr lang="en-US" sz="2900" dirty="0">
                <a:hlinkClick r:id="rId6"/>
              </a:rPr>
              <a:t>https://savesmallbusiness.com/</a:t>
            </a:r>
            <a:endParaRPr lang="en-US" sz="2900" dirty="0"/>
          </a:p>
          <a:p>
            <a:pPr marL="0" indent="0">
              <a:lnSpc>
                <a:spcPct val="120000"/>
              </a:lnSpc>
              <a:buNone/>
            </a:pPr>
            <a:endParaRPr lang="en-US" sz="2900" dirty="0"/>
          </a:p>
          <a:p>
            <a:pPr marL="0" indent="0">
              <a:lnSpc>
                <a:spcPct val="120000"/>
              </a:lnSpc>
              <a:buNone/>
            </a:pPr>
            <a:r>
              <a:rPr lang="en-US" sz="2900" dirty="0"/>
              <a:t>LISC/Sam’s Club grants:</a:t>
            </a:r>
          </a:p>
          <a:p>
            <a:pPr marL="0" indent="0">
              <a:lnSpc>
                <a:spcPct val="120000"/>
              </a:lnSpc>
              <a:buNone/>
            </a:pPr>
            <a:r>
              <a:rPr lang="en-US" sz="2900" dirty="0">
                <a:hlinkClick r:id="rId7"/>
              </a:rPr>
              <a:t>https://www.lisc.org/covid-19/small-business-assistance/small-business-relief-grants/sams-club-grant/</a:t>
            </a:r>
            <a:r>
              <a:rPr lang="en-US" sz="2900" dirty="0"/>
              <a:t> </a:t>
            </a:r>
          </a:p>
          <a:p>
            <a:pPr marL="0" indent="0">
              <a:lnSpc>
                <a:spcPct val="120000"/>
              </a:lnSpc>
              <a:buNone/>
            </a:pPr>
            <a:endParaRPr lang="en-US" sz="2900" dirty="0"/>
          </a:p>
          <a:p>
            <a:pPr marL="0" indent="0">
              <a:lnSpc>
                <a:spcPct val="120000"/>
              </a:lnSpc>
              <a:buNone/>
            </a:pPr>
            <a:r>
              <a:rPr lang="en-US" sz="2900" dirty="0"/>
              <a:t>Philanthropy Massachusetts’ list of philanthropic resources:</a:t>
            </a:r>
          </a:p>
          <a:p>
            <a:pPr marL="0" indent="0">
              <a:lnSpc>
                <a:spcPct val="120000"/>
              </a:lnSpc>
              <a:buNone/>
            </a:pPr>
            <a:r>
              <a:rPr lang="en-US" sz="2900" dirty="0">
                <a:hlinkClick r:id="rId8"/>
              </a:rPr>
              <a:t>https://philanthropyma.org/grantmakers-philanthropic-advisors/resources/disaster-and-emergency-relief-resources</a:t>
            </a:r>
            <a:endParaRPr lang="en-US" sz="2900" dirty="0"/>
          </a:p>
          <a:p>
            <a:pPr marL="0" indent="0">
              <a:buNone/>
            </a:pPr>
            <a:endParaRPr lang="en-US" sz="2400" dirty="0"/>
          </a:p>
          <a:p>
            <a:pPr marL="0" indent="0">
              <a:buNone/>
            </a:pPr>
            <a:endParaRPr lang="en-US" sz="2400" dirty="0"/>
          </a:p>
          <a:p>
            <a:pPr marL="0" indent="0">
              <a:buNone/>
            </a:pPr>
            <a:endParaRPr lang="en-US" sz="2400" dirty="0"/>
          </a:p>
        </p:txBody>
      </p:sp>
      <p:sp>
        <p:nvSpPr>
          <p:cNvPr id="7" name="Slide Number Placeholder 3">
            <a:extLst>
              <a:ext uri="{FF2B5EF4-FFF2-40B4-BE49-F238E27FC236}">
                <a16:creationId xmlns:a16="http://schemas.microsoft.com/office/drawing/2014/main" id="{CED56683-1F26-40FC-80F5-45BD01A31D0A}"/>
              </a:ext>
            </a:extLst>
          </p:cNvPr>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4CB64-EF6C-459C-9F4A-FEF279EBD85F}"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48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019800"/>
            <a:ext cx="1967793" cy="696774"/>
          </a:xfrm>
          <a:prstGeom prst="rect">
            <a:avLst/>
          </a:prstGeom>
        </p:spPr>
      </p:pic>
      <p:sp>
        <p:nvSpPr>
          <p:cNvPr id="3" name="TextBox 2"/>
          <p:cNvSpPr txBox="1"/>
          <p:nvPr/>
        </p:nvSpPr>
        <p:spPr>
          <a:xfrm>
            <a:off x="4038600" y="5105400"/>
            <a:ext cx="4343400" cy="646331"/>
          </a:xfrm>
          <a:prstGeom prst="rect">
            <a:avLst/>
          </a:prstGeom>
          <a:noFill/>
        </p:spPr>
        <p:txBody>
          <a:bodyPr wrap="square" rtlCol="0">
            <a:spAutoFit/>
          </a:bodyPr>
          <a:lstStyle/>
          <a:p>
            <a:r>
              <a:rPr lang="en-US" sz="900" dirty="0">
                <a:solidFill>
                  <a:schemeClr val="bg1"/>
                </a:solidFill>
              </a:rPr>
              <a:t>Source: Children’s Investment Fund, </a:t>
            </a:r>
            <a:r>
              <a:rPr lang="en-US" sz="900" i="1" dirty="0">
                <a:solidFill>
                  <a:schemeClr val="bg1"/>
                </a:solidFill>
              </a:rPr>
              <a:t>Building An Infrastructure for Quality: An Inventory of Early Childhood Education and Out-of-School Time Facilities in Massachusetts</a:t>
            </a:r>
            <a:r>
              <a:rPr lang="en-US" sz="900" dirty="0">
                <a:solidFill>
                  <a:schemeClr val="bg1"/>
                </a:solidFill>
              </a:rPr>
              <a:t>, 2011. 182 programs across Massachusetts were in the random sample.</a:t>
            </a:r>
          </a:p>
        </p:txBody>
      </p:sp>
      <p:sp>
        <p:nvSpPr>
          <p:cNvPr id="5" name="Content Placeholder 4">
            <a:extLst>
              <a:ext uri="{FF2B5EF4-FFF2-40B4-BE49-F238E27FC236}">
                <a16:creationId xmlns:a16="http://schemas.microsoft.com/office/drawing/2014/main" id="{1A87A04B-C9C3-4457-B76B-B9CDE18755D7}"/>
              </a:ext>
            </a:extLst>
          </p:cNvPr>
          <p:cNvSpPr>
            <a:spLocks noGrp="1"/>
          </p:cNvSpPr>
          <p:nvPr>
            <p:ph idx="1"/>
          </p:nvPr>
        </p:nvSpPr>
        <p:spPr/>
        <p:txBody>
          <a:bodyPr>
            <a:normAutofit/>
          </a:bodyPr>
          <a:lstStyle/>
          <a:p>
            <a:pPr marL="0" indent="0" algn="ctr">
              <a:buNone/>
            </a:pPr>
            <a:r>
              <a:rPr lang="en-US" sz="6000" dirty="0"/>
              <a:t>Thank you!</a:t>
            </a:r>
          </a:p>
        </p:txBody>
      </p:sp>
      <p:pic>
        <p:nvPicPr>
          <p:cNvPr id="11" name="Picture 10">
            <a:extLst>
              <a:ext uri="{FF2B5EF4-FFF2-40B4-BE49-F238E27FC236}">
                <a16:creationId xmlns:a16="http://schemas.microsoft.com/office/drawing/2014/main" id="{D91EB009-1D96-4F73-9FBF-467347B9A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7111" y="3537168"/>
            <a:ext cx="1089778" cy="1143000"/>
          </a:xfrm>
          <a:prstGeom prst="rect">
            <a:avLst/>
          </a:prstGeom>
        </p:spPr>
      </p:pic>
    </p:spTree>
    <p:extLst>
      <p:ext uri="{BB962C8B-B14F-4D97-AF65-F5344CB8AC3E}">
        <p14:creationId xmlns:p14="http://schemas.microsoft.com/office/powerpoint/2010/main" val="81304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365760"/>
            <a:ext cx="8092440" cy="548640"/>
          </a:xfrm>
        </p:spPr>
        <p:txBody>
          <a:bodyPr/>
          <a:lstStyle/>
          <a:p>
            <a:r>
              <a:rPr lang="en-US" sz="3000" b="1" dirty="0">
                <a:solidFill>
                  <a:srgbClr val="819F3D"/>
                </a:solidFill>
                <a:latin typeface="Calibri" pitchFamily="34" charset="0"/>
                <a:cs typeface="Calibri" pitchFamily="34" charset="0"/>
              </a:rPr>
              <a:t>Webinar Overview</a:t>
            </a:r>
          </a:p>
        </p:txBody>
      </p:sp>
      <p:sp>
        <p:nvSpPr>
          <p:cNvPr id="2" name="Content Placeholder 1"/>
          <p:cNvSpPr>
            <a:spLocks noGrp="1"/>
          </p:cNvSpPr>
          <p:nvPr>
            <p:ph idx="1"/>
          </p:nvPr>
        </p:nvSpPr>
        <p:spPr>
          <a:xfrm>
            <a:off x="4495800" y="1887840"/>
            <a:ext cx="3388242" cy="1219976"/>
          </a:xfrm>
        </p:spPr>
        <p:txBody>
          <a:bodyPr>
            <a:noAutofit/>
          </a:bodyPr>
          <a:lstStyle/>
          <a:p>
            <a:pPr marL="0" indent="0" algn="ctr">
              <a:lnSpc>
                <a:spcPct val="100000"/>
              </a:lnSpc>
              <a:spcBef>
                <a:spcPts val="0"/>
              </a:spcBef>
              <a:buNone/>
            </a:pPr>
            <a:r>
              <a:rPr lang="en-US" sz="2800" b="0" dirty="0">
                <a:latin typeface="Calibri" panose="020F0502020204030204" pitchFamily="34" charset="0"/>
              </a:rPr>
              <a:t>Theresa Jordan</a:t>
            </a:r>
          </a:p>
          <a:p>
            <a:pPr marL="0" indent="0" algn="ctr">
              <a:lnSpc>
                <a:spcPct val="100000"/>
              </a:lnSpc>
              <a:spcBef>
                <a:spcPts val="0"/>
              </a:spcBef>
              <a:buNone/>
            </a:pPr>
            <a:r>
              <a:rPr lang="en-US" sz="2000" dirty="0">
                <a:latin typeface="Calibri" panose="020F0502020204030204" pitchFamily="34" charset="0"/>
              </a:rPr>
              <a:t>Director</a:t>
            </a:r>
          </a:p>
          <a:p>
            <a:pPr marL="0" indent="0" algn="ctr">
              <a:lnSpc>
                <a:spcPct val="100000"/>
              </a:lnSpc>
              <a:spcBef>
                <a:spcPts val="0"/>
              </a:spcBef>
              <a:buNone/>
            </a:pPr>
            <a:r>
              <a:rPr lang="en-US" sz="2000" b="0" dirty="0">
                <a:latin typeface="Calibri" panose="020F0502020204030204" pitchFamily="34" charset="0"/>
              </a:rPr>
              <a:t>Children’s Investment Fund</a:t>
            </a:r>
          </a:p>
          <a:p>
            <a:pPr marL="0" indent="0"/>
            <a:endParaRPr lang="en-US" dirty="0">
              <a:solidFill>
                <a:srgbClr val="336166"/>
              </a:solidFill>
              <a:latin typeface="Calibri" panose="020F0502020204030204" pitchFamily="34" charset="0"/>
            </a:endParaRPr>
          </a:p>
          <a:p>
            <a:pPr marL="0" indent="0"/>
            <a:endParaRPr lang="en-US" sz="1800" b="0" dirty="0"/>
          </a:p>
          <a:p>
            <a:pPr marL="9144" lvl="1" indent="0">
              <a:buNone/>
            </a:pPr>
            <a:endParaRPr lang="en-US" dirty="0"/>
          </a:p>
          <a:p>
            <a:pPr marL="9144" lvl="1" indent="0">
              <a:buNone/>
            </a:pPr>
            <a:r>
              <a:rPr lang="en-US" i="1" dirty="0"/>
              <a:t> </a:t>
            </a:r>
          </a:p>
          <a:p>
            <a:pPr lvl="3">
              <a:buFont typeface="Wingdings" panose="05000000000000000000" pitchFamily="2" charset="2"/>
              <a:buChar char="Ø"/>
            </a:pPr>
            <a:endParaRPr lang="en-US" sz="2000" dirty="0">
              <a:solidFill>
                <a:schemeClr val="accent2">
                  <a:lumMod val="75000"/>
                </a:schemeClr>
              </a:solidFill>
              <a:latin typeface="Calibri" panose="020F050202020403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019800"/>
            <a:ext cx="1967793" cy="696774"/>
          </a:xfrm>
          <a:prstGeom prst="rect">
            <a:avLst/>
          </a:prstGeom>
        </p:spPr>
      </p:pic>
      <p:pic>
        <p:nvPicPr>
          <p:cNvPr id="5" name="Picture 4">
            <a:extLst>
              <a:ext uri="{FF2B5EF4-FFF2-40B4-BE49-F238E27FC236}">
                <a16:creationId xmlns:a16="http://schemas.microsoft.com/office/drawing/2014/main" id="{2E41DDAE-E72D-4CA9-84E5-9896390923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590675"/>
            <a:ext cx="2501900" cy="3752850"/>
          </a:xfrm>
          <a:prstGeom prst="rect">
            <a:avLst/>
          </a:prstGeom>
        </p:spPr>
      </p:pic>
      <p:pic>
        <p:nvPicPr>
          <p:cNvPr id="12" name="Picture 11">
            <a:extLst>
              <a:ext uri="{FF2B5EF4-FFF2-40B4-BE49-F238E27FC236}">
                <a16:creationId xmlns:a16="http://schemas.microsoft.com/office/drawing/2014/main" id="{104C609F-4332-404F-8363-8797B64134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5250" y="3654231"/>
            <a:ext cx="2029341" cy="718568"/>
          </a:xfrm>
          <a:prstGeom prst="rect">
            <a:avLst/>
          </a:prstGeom>
        </p:spPr>
      </p:pic>
    </p:spTree>
    <p:extLst>
      <p:ext uri="{BB962C8B-B14F-4D97-AF65-F5344CB8AC3E}">
        <p14:creationId xmlns:p14="http://schemas.microsoft.com/office/powerpoint/2010/main" val="148367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886700" cy="777874"/>
          </a:xfrm>
        </p:spPr>
        <p:txBody>
          <a:bodyPr>
            <a:normAutofit/>
          </a:bodyPr>
          <a:lstStyle/>
          <a:p>
            <a:r>
              <a:rPr lang="en-US" sz="3000" b="1" dirty="0">
                <a:solidFill>
                  <a:srgbClr val="819F3D"/>
                </a:solidFill>
                <a:latin typeface="Calibri" pitchFamily="34" charset="0"/>
                <a:cs typeface="Calibri" pitchFamily="34" charset="0"/>
              </a:rPr>
              <a:t>The Paycheck Protection Program (PPP)</a:t>
            </a:r>
          </a:p>
        </p:txBody>
      </p:sp>
      <p:sp>
        <p:nvSpPr>
          <p:cNvPr id="3" name="Content Placeholder 2"/>
          <p:cNvSpPr>
            <a:spLocks noGrp="1"/>
          </p:cNvSpPr>
          <p:nvPr>
            <p:ph idx="1"/>
          </p:nvPr>
        </p:nvSpPr>
        <p:spPr/>
        <p:txBody>
          <a:bodyPr/>
          <a:lstStyle/>
          <a:p>
            <a:pPr marL="288925" indent="-288925"/>
            <a:r>
              <a:rPr lang="en-US" sz="2400" dirty="0"/>
              <a:t>Appropriated as part of the CARES Act on March 27, 2020</a:t>
            </a:r>
          </a:p>
          <a:p>
            <a:pPr marL="288925" indent="-288925"/>
            <a:r>
              <a:rPr lang="en-US" sz="2400" dirty="0"/>
              <a:t>Administered by the Small Business Administration (SBA)</a:t>
            </a:r>
          </a:p>
          <a:p>
            <a:pPr marL="288925" indent="-288925"/>
            <a:r>
              <a:rPr lang="en-US" sz="2400" dirty="0"/>
              <a:t>First applications were accepted April 3</a:t>
            </a:r>
          </a:p>
          <a:p>
            <a:pPr marL="288925" indent="-288925"/>
            <a:r>
              <a:rPr lang="en-US" sz="2400" dirty="0"/>
              <a:t>SBA stopped taking applications on April 16</a:t>
            </a:r>
          </a:p>
          <a:p>
            <a:pPr marL="288925" indent="-288925"/>
            <a:r>
              <a:rPr lang="en-US" sz="2400" dirty="0"/>
              <a:t>Second round of funding is expected shortly</a:t>
            </a:r>
          </a:p>
          <a:p>
            <a:pPr marL="288925" indent="-288925"/>
            <a:r>
              <a:rPr lang="en-US" sz="2400" dirty="0"/>
              <a:t>A program for all small business sectors in the country, so very competitive – first come first served</a:t>
            </a:r>
          </a:p>
          <a:p>
            <a:pPr marL="288925" indent="-288925"/>
            <a:r>
              <a:rPr lang="en-US" sz="2400" dirty="0"/>
              <a:t>Banks were overwhelmed with applications</a:t>
            </a:r>
          </a:p>
          <a:p>
            <a:endParaRPr lang="en-US" sz="1600" dirty="0"/>
          </a:p>
          <a:p>
            <a:pPr marL="0" indent="0">
              <a:buNone/>
            </a:pPr>
            <a:endParaRPr lang="en-US" sz="1600"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400" b="1" i="0" u="none" strike="noStrike" kern="1200" cap="none" spc="0" normalizeH="0" baseline="0" noProof="0">
                <a:ln>
                  <a:noFill/>
                </a:ln>
                <a:solidFill>
                  <a:srgbClr val="414142">
                    <a:lumMod val="60000"/>
                    <a:lumOff val="4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srgbClr val="414142">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350623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605790"/>
            <a:ext cx="7358634" cy="548640"/>
          </a:xfrm>
        </p:spPr>
        <p:txBody>
          <a:bodyPr>
            <a:normAutofit fontScale="90000"/>
          </a:bodyPr>
          <a:lstStyle/>
          <a:p>
            <a:r>
              <a:rPr lang="en-US" sz="3000" b="1" dirty="0">
                <a:solidFill>
                  <a:srgbClr val="819F3D"/>
                </a:solidFill>
                <a:latin typeface="Calibri" pitchFamily="34" charset="0"/>
                <a:cs typeface="Calibri" pitchFamily="34" charset="0"/>
              </a:rPr>
              <a:t>The Paycheck Protection Program (PPP) Loan    and Other Funding </a:t>
            </a:r>
          </a:p>
        </p:txBody>
      </p:sp>
      <p:sp>
        <p:nvSpPr>
          <p:cNvPr id="2" name="Content Placeholder 1"/>
          <p:cNvSpPr>
            <a:spLocks noGrp="1"/>
          </p:cNvSpPr>
          <p:nvPr>
            <p:ph idx="1"/>
          </p:nvPr>
        </p:nvSpPr>
        <p:spPr>
          <a:xfrm>
            <a:off x="4572000" y="2367139"/>
            <a:ext cx="3388242" cy="1219976"/>
          </a:xfrm>
        </p:spPr>
        <p:txBody>
          <a:bodyPr>
            <a:noAutofit/>
          </a:bodyPr>
          <a:lstStyle/>
          <a:p>
            <a:pPr marL="0" indent="0" algn="ctr">
              <a:lnSpc>
                <a:spcPct val="100000"/>
              </a:lnSpc>
              <a:spcBef>
                <a:spcPts val="0"/>
              </a:spcBef>
              <a:buNone/>
            </a:pPr>
            <a:r>
              <a:rPr lang="en-US" sz="2800" b="0" dirty="0">
                <a:latin typeface="Calibri" panose="020F0502020204030204" pitchFamily="34" charset="0"/>
              </a:rPr>
              <a:t>Timothy Warren</a:t>
            </a:r>
          </a:p>
          <a:p>
            <a:pPr marL="0" indent="0" algn="ctr">
              <a:lnSpc>
                <a:spcPct val="100000"/>
              </a:lnSpc>
              <a:spcBef>
                <a:spcPts val="0"/>
              </a:spcBef>
              <a:buNone/>
            </a:pPr>
            <a:r>
              <a:rPr lang="en-US" sz="2000" dirty="0">
                <a:latin typeface="Calibri" panose="020F0502020204030204" pitchFamily="34" charset="0"/>
              </a:rPr>
              <a:t>Principal</a:t>
            </a:r>
          </a:p>
          <a:p>
            <a:pPr marL="0" indent="0" algn="ctr">
              <a:lnSpc>
                <a:spcPct val="100000"/>
              </a:lnSpc>
              <a:spcBef>
                <a:spcPts val="0"/>
              </a:spcBef>
              <a:buNone/>
            </a:pPr>
            <a:r>
              <a:rPr lang="en-US" sz="2000" b="0" dirty="0">
                <a:latin typeface="Calibri" panose="020F0502020204030204" pitchFamily="34" charset="0"/>
              </a:rPr>
              <a:t>CliftonLarsonAllen (CLA)</a:t>
            </a:r>
          </a:p>
          <a:p>
            <a:pPr marL="0" indent="0"/>
            <a:endParaRPr lang="en-US" dirty="0">
              <a:solidFill>
                <a:srgbClr val="336166"/>
              </a:solidFill>
              <a:latin typeface="Calibri" panose="020F0502020204030204" pitchFamily="34" charset="0"/>
            </a:endParaRPr>
          </a:p>
          <a:p>
            <a:pPr marL="0" indent="0"/>
            <a:endParaRPr lang="en-US" sz="1800" b="0" dirty="0"/>
          </a:p>
          <a:p>
            <a:pPr marL="9144" lvl="1" indent="0">
              <a:buNone/>
            </a:pPr>
            <a:endParaRPr lang="en-US" dirty="0"/>
          </a:p>
          <a:p>
            <a:pPr marL="9144" lvl="1" indent="0">
              <a:buNone/>
            </a:pPr>
            <a:r>
              <a:rPr lang="en-US" i="1" dirty="0"/>
              <a:t> </a:t>
            </a:r>
          </a:p>
          <a:p>
            <a:pPr lvl="3">
              <a:buFont typeface="Wingdings" panose="05000000000000000000" pitchFamily="2" charset="2"/>
              <a:buChar char="Ø"/>
            </a:pPr>
            <a:endParaRPr lang="en-US" sz="2000" dirty="0">
              <a:solidFill>
                <a:schemeClr val="accent2">
                  <a:lumMod val="75000"/>
                </a:schemeClr>
              </a:solidFill>
              <a:latin typeface="Calibri" panose="020F050202020403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019800"/>
            <a:ext cx="1967793" cy="696774"/>
          </a:xfrm>
          <a:prstGeom prst="rect">
            <a:avLst/>
          </a:prstGeom>
        </p:spPr>
      </p:pic>
      <p:sp>
        <p:nvSpPr>
          <p:cNvPr id="3" name="Rectangle 2">
            <a:extLst>
              <a:ext uri="{FF2B5EF4-FFF2-40B4-BE49-F238E27FC236}">
                <a16:creationId xmlns:a16="http://schemas.microsoft.com/office/drawing/2014/main" id="{E34748F6-96EE-4401-8DDD-1A2E070AD325}"/>
              </a:ext>
            </a:extLst>
          </p:cNvPr>
          <p:cNvSpPr/>
          <p:nvPr/>
        </p:nvSpPr>
        <p:spPr>
          <a:xfrm>
            <a:off x="939093" y="2381484"/>
            <a:ext cx="2362200" cy="281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C691E81-E598-45C5-9C86-00E3EDB27C72}"/>
              </a:ext>
            </a:extLst>
          </p:cNvPr>
          <p:cNvPicPr>
            <a:picLocks noChangeAspect="1"/>
          </p:cNvPicPr>
          <p:nvPr/>
        </p:nvPicPr>
        <p:blipFill>
          <a:blip r:embed="rId4"/>
          <a:stretch>
            <a:fillRect/>
          </a:stretch>
        </p:blipFill>
        <p:spPr>
          <a:xfrm>
            <a:off x="5420248" y="3998406"/>
            <a:ext cx="1691746" cy="71856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093" y="2057400"/>
            <a:ext cx="2784660" cy="3209982"/>
          </a:xfrm>
          <a:prstGeom prst="rect">
            <a:avLst/>
          </a:prstGeom>
        </p:spPr>
      </p:pic>
    </p:spTree>
    <p:extLst>
      <p:ext uri="{BB962C8B-B14F-4D97-AF65-F5344CB8AC3E}">
        <p14:creationId xmlns:p14="http://schemas.microsoft.com/office/powerpoint/2010/main" val="316937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Paycheck Protection Program Loan (PPP)</a:t>
            </a:r>
          </a:p>
        </p:txBody>
      </p:sp>
      <p:sp>
        <p:nvSpPr>
          <p:cNvPr id="3" name="Content Placeholder 2"/>
          <p:cNvSpPr>
            <a:spLocks noGrp="1"/>
          </p:cNvSpPr>
          <p:nvPr>
            <p:ph sz="half" idx="2"/>
          </p:nvPr>
        </p:nvSpPr>
        <p:spPr/>
        <p:txBody>
          <a:bodyPr/>
          <a:lstStyle/>
          <a:p>
            <a:r>
              <a:rPr lang="en-US" sz="1600" dirty="0"/>
              <a:t>Need to maintain employment at certain levels to get forgiveness</a:t>
            </a:r>
          </a:p>
          <a:p>
            <a:r>
              <a:rPr lang="en-US" sz="1600" dirty="0"/>
              <a:t>6 month Deferral, 2 Year Repayment, 1%</a:t>
            </a:r>
          </a:p>
          <a:p>
            <a:r>
              <a:rPr lang="en-US" sz="1600" dirty="0"/>
              <a:t>Funding is based on 2.5 x Avg Payroll up to $10M</a:t>
            </a:r>
          </a:p>
          <a:p>
            <a:r>
              <a:rPr lang="en-US" sz="1600" dirty="0"/>
              <a:t>Can get EIDL but must be for different purposes</a:t>
            </a:r>
          </a:p>
          <a:p>
            <a:r>
              <a:rPr lang="en-US" sz="1600" dirty="0"/>
              <a:t>SBA stopped taking applications on April 16; however, second round of funding is expected shortly</a:t>
            </a:r>
          </a:p>
          <a:p>
            <a:r>
              <a:rPr lang="en-US" sz="1600" dirty="0"/>
              <a:t>Apply through SBA-approved lender (usually a bank)</a:t>
            </a:r>
          </a:p>
          <a:p>
            <a:endParaRPr lang="en-US" sz="1600" dirty="0"/>
          </a:p>
          <a:p>
            <a:pPr marL="0" indent="0">
              <a:buNone/>
            </a:pPr>
            <a:endParaRPr lang="en-US" sz="1600" dirty="0"/>
          </a:p>
        </p:txBody>
      </p:sp>
      <p:sp>
        <p:nvSpPr>
          <p:cNvPr id="4" name="Text Placeholder 3"/>
          <p:cNvSpPr>
            <a:spLocks noGrp="1"/>
          </p:cNvSpPr>
          <p:nvPr>
            <p:ph type="body" sz="quarter" idx="3"/>
          </p:nvPr>
        </p:nvSpPr>
        <p:spPr>
          <a:xfrm>
            <a:off x="4645028" y="1428749"/>
            <a:ext cx="4498972" cy="639763"/>
          </a:xfrm>
        </p:spPr>
        <p:txBody>
          <a:bodyPr/>
          <a:lstStyle/>
          <a:p>
            <a:r>
              <a:rPr lang="en-US" dirty="0"/>
              <a:t>Economic Injury Disaster Loans (EIDL)</a:t>
            </a:r>
          </a:p>
        </p:txBody>
      </p:sp>
      <p:sp>
        <p:nvSpPr>
          <p:cNvPr id="5" name="Content Placeholder 4"/>
          <p:cNvSpPr>
            <a:spLocks noGrp="1"/>
          </p:cNvSpPr>
          <p:nvPr>
            <p:ph sz="quarter" idx="4"/>
          </p:nvPr>
        </p:nvSpPr>
        <p:spPr/>
        <p:txBody>
          <a:bodyPr/>
          <a:lstStyle/>
          <a:p>
            <a:r>
              <a:rPr lang="en-US" sz="1600" dirty="0"/>
              <a:t>Do not need to maintain employment per se</a:t>
            </a:r>
          </a:p>
          <a:p>
            <a:r>
              <a:rPr lang="en-US" sz="1600" dirty="0"/>
              <a:t>No forgiveness</a:t>
            </a:r>
          </a:p>
          <a:p>
            <a:r>
              <a:rPr lang="en-US" sz="1600" dirty="0"/>
              <a:t>1 year deferral, 10 Year Repayment, 3.75%</a:t>
            </a:r>
          </a:p>
          <a:p>
            <a:r>
              <a:rPr lang="en-US" sz="1600" dirty="0"/>
              <a:t>Max amount $2M determined by SBA underwriting</a:t>
            </a:r>
          </a:p>
          <a:p>
            <a:r>
              <a:rPr lang="en-US" sz="1600" dirty="0"/>
              <a:t>Emergency grant component of $1,000 per employee up to $10,000 (subject to change)</a:t>
            </a:r>
          </a:p>
          <a:p>
            <a:r>
              <a:rPr lang="en-US" sz="1600" dirty="0"/>
              <a:t>SBA stopped taking applications on April 15; however, second round of funding expected shortly</a:t>
            </a:r>
          </a:p>
          <a:p>
            <a:r>
              <a:rPr lang="en-US" sz="1600" dirty="0"/>
              <a:t>Apply to the SBA directly</a:t>
            </a:r>
          </a:p>
        </p:txBody>
      </p:sp>
      <p:sp>
        <p:nvSpPr>
          <p:cNvPr id="6" name="Title 5"/>
          <p:cNvSpPr>
            <a:spLocks noGrp="1"/>
          </p:cNvSpPr>
          <p:nvPr>
            <p:ph type="title"/>
          </p:nvPr>
        </p:nvSpPr>
        <p:spPr>
          <a:xfrm>
            <a:off x="457201" y="423068"/>
            <a:ext cx="8229600" cy="685800"/>
          </a:xfrm>
        </p:spPr>
        <p:txBody>
          <a:bodyPr/>
          <a:lstStyle/>
          <a:p>
            <a:r>
              <a:rPr lang="en-US" dirty="0"/>
              <a:t>Summary of Impact of PPP vs EIDL</a:t>
            </a:r>
          </a:p>
        </p:txBody>
      </p:sp>
      <p:sp>
        <p:nvSpPr>
          <p:cNvPr id="7" name="Slide Number Placeholder 6"/>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400" b="1" i="0" u="none" strike="noStrike" kern="1200" cap="none" spc="0" normalizeH="0" baseline="0" noProof="0">
                <a:ln>
                  <a:noFill/>
                </a:ln>
                <a:solidFill>
                  <a:srgbClr val="414142">
                    <a:lumMod val="60000"/>
                    <a:lumOff val="4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srgbClr val="414142">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356468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Paycheck Protection Program (PPP)</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400" b="1" i="0" u="none" strike="noStrike" kern="1200" cap="none" spc="0" normalizeH="0" baseline="0" noProof="0">
                <a:ln>
                  <a:noFill/>
                </a:ln>
                <a:solidFill>
                  <a:srgbClr val="414142">
                    <a:lumMod val="60000"/>
                    <a:lumOff val="4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rgbClr val="414142">
                  <a:lumMod val="60000"/>
                  <a:lumOff val="40000"/>
                </a:srgbClr>
              </a:solidFill>
              <a:effectLst/>
              <a:uLnTx/>
              <a:uFillTx/>
              <a:latin typeface="Calibri"/>
              <a:ea typeface="+mn-ea"/>
              <a:cs typeface="+mn-cs"/>
            </a:endParaRPr>
          </a:p>
        </p:txBody>
      </p:sp>
      <p:graphicFrame>
        <p:nvGraphicFramePr>
          <p:cNvPr id="5" name="Diagram 4"/>
          <p:cNvGraphicFramePr/>
          <p:nvPr>
            <p:extLst>
              <p:ext uri="{D42A27DB-BD31-4B8C-83A1-F6EECF244321}">
                <p14:modId xmlns:p14="http://schemas.microsoft.com/office/powerpoint/2010/main" val="3583995703"/>
              </p:ext>
            </p:extLst>
          </p:nvPr>
        </p:nvGraphicFramePr>
        <p:xfrm>
          <a:off x="167425" y="2743200"/>
          <a:ext cx="8809149" cy="2842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42028" y="2071797"/>
            <a:ext cx="74338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414142"/>
                </a:solidFill>
                <a:effectLst/>
                <a:uLnTx/>
                <a:uFillTx/>
                <a:latin typeface="Calibri"/>
                <a:ea typeface="+mn-ea"/>
                <a:cs typeface="+mn-cs"/>
              </a:rPr>
              <a:t>Forgivable Small Business Loan for 2.5 months payroll up to $10M</a:t>
            </a:r>
          </a:p>
        </p:txBody>
      </p:sp>
    </p:spTree>
    <p:extLst>
      <p:ext uri="{BB962C8B-B14F-4D97-AF65-F5344CB8AC3E}">
        <p14:creationId xmlns:p14="http://schemas.microsoft.com/office/powerpoint/2010/main" val="220443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83" y="495926"/>
            <a:ext cx="8229600" cy="685800"/>
          </a:xfrm>
        </p:spPr>
        <p:txBody>
          <a:bodyPr/>
          <a:lstStyle/>
          <a:p>
            <a:r>
              <a:rPr lang="en-US" sz="3200" kern="1200" dirty="0">
                <a:solidFill>
                  <a:schemeClr val="accent3"/>
                </a:solidFill>
                <a:cs typeface="+mj-cs"/>
              </a:rPr>
              <a:t>Paycheck</a:t>
            </a:r>
            <a:r>
              <a:rPr lang="en-US" dirty="0"/>
              <a:t> Protection Program (PPP)</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400" b="1" i="0" u="none" strike="noStrike" kern="1200" cap="none" spc="0" normalizeH="0" baseline="0" noProof="0">
                <a:ln>
                  <a:noFill/>
                </a:ln>
                <a:solidFill>
                  <a:srgbClr val="414142">
                    <a:lumMod val="60000"/>
                    <a:lumOff val="4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srgbClr val="414142">
                  <a:lumMod val="60000"/>
                  <a:lumOff val="40000"/>
                </a:srgbClr>
              </a:solidFill>
              <a:effectLst/>
              <a:uLnTx/>
              <a:uFillTx/>
              <a:latin typeface="Calibri"/>
              <a:ea typeface="+mn-ea"/>
              <a:cs typeface="+mn-cs"/>
            </a:endParaRPr>
          </a:p>
        </p:txBody>
      </p:sp>
      <p:graphicFrame>
        <p:nvGraphicFramePr>
          <p:cNvPr id="5" name="Diagram 4"/>
          <p:cNvGraphicFramePr/>
          <p:nvPr>
            <p:extLst/>
          </p:nvPr>
        </p:nvGraphicFramePr>
        <p:xfrm>
          <a:off x="394590" y="1543051"/>
          <a:ext cx="8354820" cy="3827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4590" y="5547668"/>
            <a:ext cx="83548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14142"/>
                </a:solidFill>
                <a:effectLst/>
                <a:uLnTx/>
                <a:uFillTx/>
                <a:latin typeface="Calibri"/>
                <a:ea typeface="+mn-ea"/>
                <a:cs typeface="+mn-cs"/>
              </a:rPr>
              <a:t>Action*** Apply with bank as soon as possible as funding will be limited</a:t>
            </a:r>
          </a:p>
        </p:txBody>
      </p:sp>
    </p:spTree>
    <p:extLst>
      <p:ext uri="{BB962C8B-B14F-4D97-AF65-F5344CB8AC3E}">
        <p14:creationId xmlns:p14="http://schemas.microsoft.com/office/powerpoint/2010/main" val="123625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0A91-80CB-467E-B26B-B4DE89124515}"/>
              </a:ext>
            </a:extLst>
          </p:cNvPr>
          <p:cNvSpPr>
            <a:spLocks noGrp="1"/>
          </p:cNvSpPr>
          <p:nvPr>
            <p:ph type="title"/>
          </p:nvPr>
        </p:nvSpPr>
        <p:spPr>
          <a:xfrm>
            <a:off x="457200" y="176620"/>
            <a:ext cx="8229600" cy="914400"/>
          </a:xfrm>
        </p:spPr>
        <p:txBody>
          <a:bodyPr/>
          <a:lstStyle/>
          <a:p>
            <a:r>
              <a:rPr lang="en-US" dirty="0"/>
              <a:t>The PPP Application</a:t>
            </a:r>
          </a:p>
        </p:txBody>
      </p:sp>
      <p:sp>
        <p:nvSpPr>
          <p:cNvPr id="3" name="Content Placeholder 2">
            <a:extLst>
              <a:ext uri="{FF2B5EF4-FFF2-40B4-BE49-F238E27FC236}">
                <a16:creationId xmlns:a16="http://schemas.microsoft.com/office/drawing/2014/main" id="{0B1F88C4-D01E-49A6-9ED2-BF1E4E8E1449}"/>
              </a:ext>
            </a:extLst>
          </p:cNvPr>
          <p:cNvSpPr>
            <a:spLocks noGrp="1"/>
          </p:cNvSpPr>
          <p:nvPr>
            <p:ph idx="1"/>
          </p:nvPr>
        </p:nvSpPr>
        <p:spPr>
          <a:xfrm>
            <a:off x="457200" y="914400"/>
            <a:ext cx="8229600" cy="4572000"/>
          </a:xfrm>
        </p:spPr>
        <p:txBody>
          <a:bodyPr/>
          <a:lstStyle/>
          <a:p>
            <a:pPr marL="0" indent="0">
              <a:buNone/>
            </a:pPr>
            <a:r>
              <a:rPr lang="en-US" sz="1400" dirty="0"/>
              <a:t>Available at </a:t>
            </a:r>
            <a:r>
              <a:rPr lang="en-US" sz="1400" dirty="0">
                <a:hlinkClick r:id="rId3"/>
              </a:rPr>
              <a:t>https://www.sba.gov/funding-programs/loans/coronavirus-relief-options/paycheck-protection-program-ppp</a:t>
            </a:r>
            <a:r>
              <a:rPr lang="en-US" sz="1400" dirty="0"/>
              <a:t> </a:t>
            </a:r>
          </a:p>
        </p:txBody>
      </p:sp>
      <p:sp>
        <p:nvSpPr>
          <p:cNvPr id="4" name="Slide Number Placeholder 3">
            <a:extLst>
              <a:ext uri="{FF2B5EF4-FFF2-40B4-BE49-F238E27FC236}">
                <a16:creationId xmlns:a16="http://schemas.microsoft.com/office/drawing/2014/main" id="{A9AC032D-2381-4933-8729-83B80483429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1400" b="1" i="0" u="none" strike="noStrike" kern="1200" cap="none" spc="0" normalizeH="0" baseline="0" noProof="0" smtClean="0">
                <a:ln>
                  <a:noFill/>
                </a:ln>
                <a:solidFill>
                  <a:srgbClr val="414142">
                    <a:lumMod val="60000"/>
                    <a:lumOff val="4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srgbClr val="414142">
                  <a:lumMod val="60000"/>
                  <a:lumOff val="40000"/>
                </a:srgb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7A246D5-44BA-49D2-B688-8A5F6947B097}"/>
              </a:ext>
            </a:extLst>
          </p:cNvPr>
          <p:cNvPicPr>
            <a:picLocks noChangeAspect="1"/>
          </p:cNvPicPr>
          <p:nvPr/>
        </p:nvPicPr>
        <p:blipFill>
          <a:blip r:embed="rId4"/>
          <a:stretch>
            <a:fillRect/>
          </a:stretch>
        </p:blipFill>
        <p:spPr>
          <a:xfrm>
            <a:off x="1524000" y="1417635"/>
            <a:ext cx="7010172" cy="4999679"/>
          </a:xfrm>
          <a:prstGeom prst="rect">
            <a:avLst/>
          </a:prstGeom>
          <a:ln>
            <a:solidFill>
              <a:schemeClr val="bg1">
                <a:lumMod val="50000"/>
              </a:schemeClr>
            </a:solidFill>
          </a:ln>
        </p:spPr>
      </p:pic>
      <p:sp>
        <p:nvSpPr>
          <p:cNvPr id="6" name="Arrow: Right 5">
            <a:extLst>
              <a:ext uri="{FF2B5EF4-FFF2-40B4-BE49-F238E27FC236}">
                <a16:creationId xmlns:a16="http://schemas.microsoft.com/office/drawing/2014/main" id="{F1116130-9D12-4DB9-BACA-8D771C2600BF}"/>
              </a:ext>
            </a:extLst>
          </p:cNvPr>
          <p:cNvSpPr/>
          <p:nvPr/>
        </p:nvSpPr>
        <p:spPr bwMode="auto">
          <a:xfrm>
            <a:off x="990372" y="3884344"/>
            <a:ext cx="762000" cy="18881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14142"/>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22766478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CLA-PowerPoint HD" id="{47DDDF60-460C-43AA-86E3-1B7952D12BBD}" vid="{B4D529A7-D443-4123-81BE-F5F8CCF547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2308</TotalTime>
  <Words>3541</Words>
  <Application>Microsoft Office PowerPoint</Application>
  <PresentationFormat>On-screen Show (4:3)</PresentationFormat>
  <Paragraphs>340</Paragraphs>
  <Slides>27</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&amp;quot</vt:lpstr>
      <vt:lpstr>Arial</vt:lpstr>
      <vt:lpstr>Arial Narrow</vt:lpstr>
      <vt:lpstr>Calibri</vt:lpstr>
      <vt:lpstr>Calibri Light</vt:lpstr>
      <vt:lpstr>Times New Roman</vt:lpstr>
      <vt:lpstr>Wingdings</vt:lpstr>
      <vt:lpstr>ヒラギノ角ゴ Pro W3</vt:lpstr>
      <vt:lpstr>1_Office Theme</vt:lpstr>
      <vt:lpstr>1-CLA-PowerPoint HD</vt:lpstr>
      <vt:lpstr>Office Theme</vt:lpstr>
      <vt:lpstr>The Paycheck Protection Program (PPP) and Accessing Support  An Update for Child Care Providers Friday, April 24, 2020 11AM and 1PM </vt:lpstr>
      <vt:lpstr>Welcome</vt:lpstr>
      <vt:lpstr>Webinar Overview</vt:lpstr>
      <vt:lpstr>The Paycheck Protection Program (PPP)</vt:lpstr>
      <vt:lpstr>The Paycheck Protection Program (PPP) Loan    and Other Funding </vt:lpstr>
      <vt:lpstr>Summary of Impact of PPP vs EIDL</vt:lpstr>
      <vt:lpstr>Paycheck Protection Program (PPP)</vt:lpstr>
      <vt:lpstr>Paycheck Protection Program (PPP)</vt:lpstr>
      <vt:lpstr>The PPP Application</vt:lpstr>
      <vt:lpstr>What’s included in payroll costs?</vt:lpstr>
      <vt:lpstr>PPP Highlights for Self Employed</vt:lpstr>
      <vt:lpstr>Other Tax Credits/Deferrals Available</vt:lpstr>
      <vt:lpstr>PPP Forgiveness and Other Considerations</vt:lpstr>
      <vt:lpstr>Goodwin’s Neighborhood Business Initiative</vt:lpstr>
      <vt:lpstr>PPP Loan – Authorized Use of Proceeds</vt:lpstr>
      <vt:lpstr>PPP Loan – Forgiveness</vt:lpstr>
      <vt:lpstr>PPP Loan Forgiveness</vt:lpstr>
      <vt:lpstr>PPP Considerations for Family Child Care</vt:lpstr>
      <vt:lpstr>PowerPoint Presentation</vt:lpstr>
      <vt:lpstr>PowerPoint Presentation</vt:lpstr>
      <vt:lpstr>PowerPoint Presentation</vt:lpstr>
      <vt:lpstr>PowerPoint Presentation</vt:lpstr>
      <vt:lpstr>PowerPoint Presentation</vt:lpstr>
      <vt:lpstr>PowerPoint Presentation</vt:lpstr>
      <vt:lpstr>Technical Assistance</vt:lpstr>
      <vt:lpstr>Other 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2015</dc:title>
  <dc:creator>Bree Horwitz</dc:creator>
  <cp:lastModifiedBy>Kira Taj</cp:lastModifiedBy>
  <cp:revision>372</cp:revision>
  <cp:lastPrinted>2019-10-28T18:46:43Z</cp:lastPrinted>
  <dcterms:created xsi:type="dcterms:W3CDTF">2016-06-21T15:59:25Z</dcterms:created>
  <dcterms:modified xsi:type="dcterms:W3CDTF">2020-04-24T13:23:27Z</dcterms:modified>
</cp:coreProperties>
</file>